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1840bd0d25a4f21" /><Relationship Type="http://schemas.openxmlformats.org/officeDocument/2006/relationships/extended-properties" Target="/docProps/app.xml" Id="R4b0befca8ed24a70" /><Relationship Type="http://schemas.openxmlformats.org/officeDocument/2006/relationships/officeDocument" Target="/ppt/presentation.xml" Id="Re5595806bb574d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2962fc1e6f4156"/>
  </p:sldMasterIdLst>
  <p:notesMasterIdLst>
    <p:notesMasterId xmlns:r="http://schemas.openxmlformats.org/officeDocument/2006/relationships" r:id="R273d0b819d53436b"/>
  </p:notesMasterIdLst>
  <p:sldIdLst>
    <p:sldId xmlns:r="http://schemas.openxmlformats.org/officeDocument/2006/relationships" id="256" r:id="Rf55cde08af4f4b71"/>
    <p:sldId xmlns:r="http://schemas.openxmlformats.org/officeDocument/2006/relationships" id="257" r:id="R5bcfa2b3086d4148"/>
    <p:sldId xmlns:r="http://schemas.openxmlformats.org/officeDocument/2006/relationships" id="258" r:id="R10a02b6f5eaa4b89"/>
    <p:sldId xmlns:r="http://schemas.openxmlformats.org/officeDocument/2006/relationships" id="259" r:id="Rc7c3b22d965e47b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806def1bff40b0" /><Relationship Type="http://schemas.openxmlformats.org/officeDocument/2006/relationships/slideMaster" Target="/ppt/slideMasters/slideMaster1.xml" Id="Rb52962fc1e6f4156" /><Relationship Type="http://schemas.openxmlformats.org/officeDocument/2006/relationships/notesMaster" Target="/ppt/notesMasters/notesMaster1.xml" Id="R273d0b819d53436b" /><Relationship Type="http://schemas.openxmlformats.org/officeDocument/2006/relationships/presProps" Target="/ppt/presProps.xml" Id="R6539e238a70c4dcc" /><Relationship Type="http://schemas.openxmlformats.org/officeDocument/2006/relationships/tableStyles" Target="/ppt/tableStyles.xml" Id="Ree4c593a23db4c8e" /><Relationship Type="http://schemas.openxmlformats.org/officeDocument/2006/relationships/slide" Target="/ppt/slides/slide1.xml" Id="Rf55cde08af4f4b71" /><Relationship Type="http://schemas.openxmlformats.org/officeDocument/2006/relationships/slide" Target="/ppt/slides/slide2.xml" Id="R5bcfa2b3086d4148" /><Relationship Type="http://schemas.openxmlformats.org/officeDocument/2006/relationships/slide" Target="/ppt/slides/slide3.xml" Id="R10a02b6f5eaa4b89" /><Relationship Type="http://schemas.openxmlformats.org/officeDocument/2006/relationships/slide" Target="/ppt/slides/slide4.xml" Id="Rc7c3b22d965e47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e0106210054c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e61907ade24329" /><Relationship Type="http://schemas.openxmlformats.org/officeDocument/2006/relationships/notesMaster" Target="/ppt/notesMasters/notesMaster1.xml" Id="Rb854ba27a373468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5b9c732c4643b9" /><Relationship Type="http://schemas.openxmlformats.org/officeDocument/2006/relationships/notesMaster" Target="/ppt/notesMasters/notesMaster1.xml" Id="R584f747292b2435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be0a9c811a4709" /><Relationship Type="http://schemas.openxmlformats.org/officeDocument/2006/relationships/notesMaster" Target="/ppt/notesMasters/notesMaster1.xml" Id="Rb475a9b263bf42f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b337fd174534d8d" /><Relationship Type="http://schemas.openxmlformats.org/officeDocument/2006/relationships/notesMaster" Target="/ppt/notesMasters/notesMaster1.xml" Id="Racb0d7ba91a441a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core ideas and key terms in this deck to answer each question. Explain each answer in complete sentences.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0b8f40e54f45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654eff50374fd9" /><Relationship Type="http://schemas.openxmlformats.org/officeDocument/2006/relationships/slideLayout" Target="/ppt/slideLayouts/slideLayout1.xml" Id="R844bf38eea3d437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4bf38eea3d437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78795370a44ec3" /><Relationship Type="http://schemas.openxmlformats.org/officeDocument/2006/relationships/notesSlide" Target="/ppt/notesSlides/notesSlide1.xml" Id="Rd267e4de94b84c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da962b763c4f6a" /><Relationship Type="http://schemas.openxmlformats.org/officeDocument/2006/relationships/notesSlide" Target="/ppt/notesSlides/notesSlide2.xml" Id="R1672c3b099f5445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1337ade77e4238" /><Relationship Type="http://schemas.openxmlformats.org/officeDocument/2006/relationships/notesSlide" Target="/ppt/notesSlides/notesSlide3.xml" Id="Rcaf16d95a93c473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baa2c5be444a2" /><Relationship Type="http://schemas.openxmlformats.org/officeDocument/2006/relationships/notesSlide" Target="/ppt/notesSlides/notesSlide4.xml" Id="R2343492b4fc445a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A2784F-F14F-43F1-8BE7-EADAB364E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STATISTICS  •  LECTURE 09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55E487-AA46-49CF-A903-3E7B61A12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Inference for Two Proportions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BC245F-9EDF-4FEF-AD29-DCC1145E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Lecture notes for high school and introductory college study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51C6A6-8622-43DE-8DFB-9DE6A98B0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86A88E-7A79-4B1B-AA07-758D0D7CA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Free • Editable • Downloadable</a:t>
            </a:r>
          </a:p>
        </p:txBody>
      </p:sp>
    </p:spTree>
    <p:extLst>
      <p:ext uri="{BB962C8B-B14F-4D97-AF65-F5344CB8AC3E}">
        <p14:creationId xmlns:p14="http://schemas.microsoft.com/office/powerpoint/2010/main" val="13840223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3E6415-2A2D-413A-AECE-78287FD65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39353-A1A2-47D8-824D-EAF33AD23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Inference for Two Proportions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9DAD15-7A97-40CD-9FFD-F563A2A8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8FD760-2357-428E-B19B-715838879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Core ideas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743D84-1E16-4F31-B5BA-C7FE3C66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DD17DF-D968-405C-8D71-FFFF3B69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002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difference in sample proportions estimates the difference between two population proportions.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E133D2-604E-49CF-97DC-54347FF09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670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66B02D-D46B-4C9D-92FC-E5E292D18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908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Independent groups require separate observations and appropriate randomization.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C91C6B-4BDC-45BC-8902-AEA68F345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7613EE-558C-43A7-8324-39D38E9DC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814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confidence interval estimates the size and direction of a group difference.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DCA96C-7042-4D4C-9572-33D5F7633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D2F108-E32E-4174-983A-094CD8644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720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two-proportion z test evaluates whether the population proportions are equal.</a:t>
            </a:r>
          </a:p>
        </p:txBody>
      </p:sp>
    </p:spTree>
    <p:extLst>
      <p:ext uri="{BB962C8B-B14F-4D97-AF65-F5344CB8AC3E}">
        <p14:creationId xmlns:p14="http://schemas.microsoft.com/office/powerpoint/2010/main" val="859513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1BB4C4-0C85-4375-A25B-829613D7D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51E28E-6CEC-4BF7-906B-DBD714CC7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Inference for Two Proportions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B4B8BE-99A5-453E-A120-74F932811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E04600-69B1-4E5F-9C24-78F93C995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Key terms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DA360C-67CB-42E2-B843-105AC8448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difference in proportions — p1 minus p2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575E90-4BE9-4D22-AABB-F4971A6AB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pooled proportion — combined success rate under equal proportions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262627-5342-4032-A29E-F4C591EBB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independent samples — samples without paired observations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266F33-1D30-4E69-8B62-261EE28F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standard error — estimated sampling spread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AD9E64-AA72-400A-AB5C-9C61ABB55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effect size — magnitude of a difference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C8F6D4-0866-49CB-A889-62DCFB030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statistical significance — evidence against the null model</a:t>
            </a:r>
          </a:p>
        </p:txBody>
      </p:sp>
    </p:spTree>
    <p:extLst>
      <p:ext uri="{BB962C8B-B14F-4D97-AF65-F5344CB8AC3E}">
        <p14:creationId xmlns:p14="http://schemas.microsoft.com/office/powerpoint/2010/main" val="887653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3A3B9D-F449-430C-A4ED-FF5A7A195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932290-7368-4211-8CB0-B93EF48BC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Inference for Two Proportions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F1F031-40F4-486B-B5FF-8E1BD10DE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39B27-FB29-4192-9EFB-3BB2FB70B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BF1885-A800-4886-AA5E-39075254C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ACE7C0-2C52-43CE-A7F4-4639C8BEE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0002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Calculate a difference in sample proportions.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BD7284-D474-40C3-B222-F28572BF7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06C3D3-C808-48E2-AD09-BDF03079E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908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Interpret the sign of an interval.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6EBC3C-2D69-4880-8E76-91E555C59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720E4B-CE6D-4DE8-9BE8-C4BFB452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814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why the test pools proportions but the interval does not.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DFAC8C-F6FD-43B2-891B-A469E4A8A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B18E8-B1D3-498B-A6EF-BCE9EF5D0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720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Separate statistical significance from practical importance.</a:t>
            </a:r>
          </a:p>
        </p:txBody>
      </p:sp>
    </p:spTree>
    <p:extLst>
      <p:ext uri="{BB962C8B-B14F-4D97-AF65-F5344CB8AC3E}">
        <p14:creationId xmlns:p14="http://schemas.microsoft.com/office/powerpoint/2010/main" val="6070577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2026-09-19T14:34:21.2500000Z</dcterms:created>
  <dcterms:modified xsi:type="dcterms:W3CDTF">2026-09-19T14:34:21.2500000Z</dcterms:modified>
</coreProperties>
</file>