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366cdb36ec84465" /><Relationship Type="http://schemas.openxmlformats.org/officeDocument/2006/relationships/extended-properties" Target="/docProps/app.xml" Id="R40933e5c719546cd" /><Relationship Type="http://schemas.openxmlformats.org/officeDocument/2006/relationships/officeDocument" Target="/ppt/presentation.xml" Id="R9fd865ffeca243e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d7fe5092f334697"/>
  </p:sldMasterIdLst>
  <p:notesMasterIdLst>
    <p:notesMasterId xmlns:r="http://schemas.openxmlformats.org/officeDocument/2006/relationships" r:id="R96936fb6f20e4b84"/>
  </p:notesMasterIdLst>
  <p:sldIdLst>
    <p:sldId xmlns:r="http://schemas.openxmlformats.org/officeDocument/2006/relationships" id="256" r:id="Rfbbfbf45ec1f4532"/>
    <p:sldId xmlns:r="http://schemas.openxmlformats.org/officeDocument/2006/relationships" id="257" r:id="R46a54d4adbb44d4f"/>
    <p:sldId xmlns:r="http://schemas.openxmlformats.org/officeDocument/2006/relationships" id="258" r:id="R2f582374d8da4b3b"/>
    <p:sldId xmlns:r="http://schemas.openxmlformats.org/officeDocument/2006/relationships" id="259" r:id="R01f3af17c151489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307986bb2ce421b" /><Relationship Type="http://schemas.openxmlformats.org/officeDocument/2006/relationships/slideMaster" Target="/ppt/slideMasters/slideMaster1.xml" Id="Rad7fe5092f334697" /><Relationship Type="http://schemas.openxmlformats.org/officeDocument/2006/relationships/notesMaster" Target="/ppt/notesMasters/notesMaster1.xml" Id="R96936fb6f20e4b84" /><Relationship Type="http://schemas.openxmlformats.org/officeDocument/2006/relationships/presProps" Target="/ppt/presProps.xml" Id="Rf721856d979a4dc7" /><Relationship Type="http://schemas.openxmlformats.org/officeDocument/2006/relationships/tableStyles" Target="/ppt/tableStyles.xml" Id="Rb5e51ff8b228411d" /><Relationship Type="http://schemas.openxmlformats.org/officeDocument/2006/relationships/slide" Target="/ppt/slides/slide1.xml" Id="Rfbbfbf45ec1f4532" /><Relationship Type="http://schemas.openxmlformats.org/officeDocument/2006/relationships/slide" Target="/ppt/slides/slide2.xml" Id="R46a54d4adbb44d4f" /><Relationship Type="http://schemas.openxmlformats.org/officeDocument/2006/relationships/slide" Target="/ppt/slides/slide3.xml" Id="R2f582374d8da4b3b" /><Relationship Type="http://schemas.openxmlformats.org/officeDocument/2006/relationships/slide" Target="/ppt/slides/slide4.xml" Id="R01f3af17c151489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2da6b7e2f35453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9049826943542e6" /><Relationship Type="http://schemas.openxmlformats.org/officeDocument/2006/relationships/notesMaster" Target="/ppt/notesMasters/notesMaster1.xml" Id="R6237d2b8f94d405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7ca7eeb3fc24a5c" /><Relationship Type="http://schemas.openxmlformats.org/officeDocument/2006/relationships/notesMaster" Target="/ppt/notesMasters/notesMaster1.xml" Id="R4cf54961b8d046b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ea38e0861154605" /><Relationship Type="http://schemas.openxmlformats.org/officeDocument/2006/relationships/notesMaster" Target="/ppt/notesMasters/notesMaster1.xml" Id="R06b69a2759fb493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ea97fd4883843c5" /><Relationship Type="http://schemas.openxmlformats.org/officeDocument/2006/relationships/notesMaster" Target="/ppt/notesMasters/notesMaster1.xml" Id="R6f71e40cbd3a44b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core ideas and key terms in this deck to answer each question. Explain each answer in complete sentences.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2c0fcc94b3d44d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95cb502c8564faf" /><Relationship Type="http://schemas.openxmlformats.org/officeDocument/2006/relationships/slideLayout" Target="/ppt/slideLayouts/slideLayout1.xml" Id="Rdfb86acef0f24d2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fb86acef0f24d2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749124f2834d77" /><Relationship Type="http://schemas.openxmlformats.org/officeDocument/2006/relationships/notesSlide" Target="/ppt/notesSlides/notesSlide1.xml" Id="R1e8a09e5319f4ed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586cc990f3456f" /><Relationship Type="http://schemas.openxmlformats.org/officeDocument/2006/relationships/notesSlide" Target="/ppt/notesSlides/notesSlide2.xml" Id="R1e29a30183174ab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712c984035424e" /><Relationship Type="http://schemas.openxmlformats.org/officeDocument/2006/relationships/notesSlide" Target="/ppt/notesSlides/notesSlide3.xml" Id="R37aead46456745f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4c8450f2614e5a" /><Relationship Type="http://schemas.openxmlformats.org/officeDocument/2006/relationships/notesSlide" Target="/ppt/notesSlides/notesSlide4.xml" Id="Reccfff239c4c4cc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E28BAB-32E4-43F8-BE8F-EC7D22417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952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STATISTICS  •  LECTURE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316F2F-319C-4E64-9634-61DFEFDB6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10382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Studies and Producing Data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626A9E-71CE-424E-8DC8-FA001C261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90900"/>
            <a:ext cx="857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rPr>
              <a:t>Lecture notes for high school and introductory college study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C38378-040A-4B42-849D-7291EE397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67350"/>
            <a:ext cx="857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AfterHour Study Resources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D04FA5-C1D8-4491-883F-A332D7355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Free • Editable • Downloadable</a:t>
            </a:r>
          </a:p>
        </p:txBody>
      </p:sp>
    </p:spTree>
    <p:extLst>
      <p:ext uri="{BB962C8B-B14F-4D97-AF65-F5344CB8AC3E}">
        <p14:creationId xmlns:p14="http://schemas.microsoft.com/office/powerpoint/2010/main" val="173450262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BA44EF-4CC4-4E17-943D-330749AEB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F2A6C4-EEAA-49E5-AD62-87BEA2D12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Studies and Producing Data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BF06A5-DFE1-4258-BC6C-00A9D753F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8F8536-4E85-4432-9A12-B16DD4EB4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Core ideas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203CAA-0FBA-42D1-B398-624D764FB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764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6EF8C6-0B8B-49D9-879C-955D27227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0002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population contains all individuals of interest, while a sample contains those observed.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666757-514F-4B81-A217-DB7643953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670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CB3C9B-B1DD-4FED-8E32-1C257A3EF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9908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Observational studies measure existing conditions, while experiments impose treatments.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B691A7-7109-4C3E-93E8-F1246DD86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576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800721-12AF-44C9-9B13-0E897C61F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9814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Random sampling supports generalization to a population.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F77030-F0F2-409B-8813-6FE67DC1D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482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3BE23F-ADB7-4378-A216-9F1C2D1DB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9720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Random assignment supports cause-and-effect conclusions in experiments.</a:t>
            </a:r>
          </a:p>
        </p:txBody>
      </p:sp>
    </p:spTree>
    <p:extLst>
      <p:ext uri="{BB962C8B-B14F-4D97-AF65-F5344CB8AC3E}">
        <p14:creationId xmlns:p14="http://schemas.microsoft.com/office/powerpoint/2010/main" val="203833649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AAD802-FC87-4ED4-9ECE-BA10F6B02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EA72D2-DF30-453B-B6D2-BB043B077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Studies and Producing Data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74951D-9FF2-458A-BFD6-BD320DDDC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72BAC4-DB3F-44A4-97B5-B93925D93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Key terms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807B85-1792-46E9-BF4F-7BB0067F5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population — complete group of interest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2B6BD3-EFE2-486F-8A34-C3053414E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1336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sample — observed subset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06898A-00F0-4DC9-8E7B-BDAC4838B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7185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parameter — numerical population summary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3BEE88-BE51-4AE4-9B74-23513075B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37185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statistic — numerical sample summary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AE01B3-67EE-4D65-885A-EF6F54B47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01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confounding — mixing of effects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844339-8BD5-4C0B-9D40-B18BE9FEB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6101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bias — systematic error in a study</a:t>
            </a:r>
          </a:p>
        </p:txBody>
      </p:sp>
    </p:spTree>
    <p:extLst>
      <p:ext uri="{BB962C8B-B14F-4D97-AF65-F5344CB8AC3E}">
        <p14:creationId xmlns:p14="http://schemas.microsoft.com/office/powerpoint/2010/main" val="192045640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9822CB-5CE3-49BB-9C12-AE3125B3D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245162-E47D-4E46-9D80-6C9C63563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Studies and Producing Data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B79A33-E49A-429B-B4A6-6895479E8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618436-D64E-45D7-9988-A4E723CF5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Review questions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9CE180-5B6A-40FE-B68E-2C4DADB19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8D8620-A2A4-44E2-94B1-BDA1D5EE3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0002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Classify a study as observational or experimental.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0882A9-04D5-4716-ADC4-353E2439D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670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FC610C-F2A0-411A-8C76-87A0AD341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9908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Distinguish random sampling from random assignment.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739821-8E0F-447B-A81C-259DD42D9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B51F2D-88A1-4A75-88BC-D48F996EA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9814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Identify a confounding variable.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24A270-CDFC-4A67-974F-6AB292A6A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520610-A46D-4374-8383-2429668F8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9720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Explain why convenience samples can be biased.</a:t>
            </a:r>
          </a:p>
        </p:txBody>
      </p:sp>
    </p:spTree>
    <p:extLst>
      <p:ext uri="{BB962C8B-B14F-4D97-AF65-F5344CB8AC3E}">
        <p14:creationId xmlns:p14="http://schemas.microsoft.com/office/powerpoint/2010/main" val="61983446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2026-09-19T14:34:02.3960000Z</dcterms:created>
  <dcterms:modified xsi:type="dcterms:W3CDTF">2026-09-19T14:34:02.3960000Z</dcterms:modified>
</coreProperties>
</file>