
<file path=[Content_Types].xml><?xml version="1.0" encoding="utf-8"?>
<Types xmlns="http://schemas.openxmlformats.org/package/2006/content-types">
  <Default Extension="xml" ContentType="application/vnd.openxmlformats-package.core-properties+xml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0593c44a7b6b4a16" /><Relationship Type="http://schemas.openxmlformats.org/officeDocument/2006/relationships/extended-properties" Target="/docProps/app.xml" Id="Rcf336377de0944d4" /><Relationship Type="http://schemas.openxmlformats.org/officeDocument/2006/relationships/officeDocument" Target="/ppt/presentation.xml" Id="R50f040709582476b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82b2b94da7514caa"/>
  </p:sldMasterIdLst>
  <p:notesMasterIdLst>
    <p:notesMasterId xmlns:r="http://schemas.openxmlformats.org/officeDocument/2006/relationships" r:id="R61ab14784dd94de2"/>
  </p:notesMasterIdLst>
  <p:sldIdLst>
    <p:sldId xmlns:r="http://schemas.openxmlformats.org/officeDocument/2006/relationships" id="256" r:id="Rf36447e98dac4cd8"/>
    <p:sldId xmlns:r="http://schemas.openxmlformats.org/officeDocument/2006/relationships" id="257" r:id="R7fe5bfcbdf8f4015"/>
    <p:sldId xmlns:r="http://schemas.openxmlformats.org/officeDocument/2006/relationships" id="258" r:id="R124b80fb2b0e4ce1"/>
    <p:sldId xmlns:r="http://schemas.openxmlformats.org/officeDocument/2006/relationships" id="259" r:id="R9fb25fbe1f734d3d"/>
    <p:sldId xmlns:r="http://schemas.openxmlformats.org/officeDocument/2006/relationships" id="260" r:id="Re0fba4f5f7ae48a4"/>
    <p:sldId xmlns:r="http://schemas.openxmlformats.org/officeDocument/2006/relationships" id="261" r:id="Reb69076cce984b67"/>
    <p:sldId xmlns:r="http://schemas.openxmlformats.org/officeDocument/2006/relationships" id="262" r:id="R84f7287c72e14d36"/>
    <p:sldId xmlns:r="http://schemas.openxmlformats.org/officeDocument/2006/relationships" id="263" r:id="R31d007ec34134d5b"/>
    <p:sldId xmlns:r="http://schemas.openxmlformats.org/officeDocument/2006/relationships" id="264" r:id="R0dce6d5573c640f3"/>
    <p:sldId xmlns:r="http://schemas.openxmlformats.org/officeDocument/2006/relationships" id="265" r:id="Rbfe2ecfd5a6c48af"/>
    <p:sldId xmlns:r="http://schemas.openxmlformats.org/officeDocument/2006/relationships" id="266" r:id="Rfbd539f208524324"/>
    <p:sldId xmlns:r="http://schemas.openxmlformats.org/officeDocument/2006/relationships" id="267" r:id="R904d3a6ef46f41fe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200d984591b3440b" /><Relationship Type="http://schemas.openxmlformats.org/officeDocument/2006/relationships/slideMaster" Target="/ppt/slideMasters/slideMaster1.xml" Id="R82b2b94da7514caa" /><Relationship Type="http://schemas.openxmlformats.org/officeDocument/2006/relationships/notesMaster" Target="/ppt/notesMasters/notesMaster1.xml" Id="R61ab14784dd94de2" /><Relationship Type="http://schemas.openxmlformats.org/officeDocument/2006/relationships/presProps" Target="/ppt/presProps.xml" Id="R275e2dd6ab384caf" /><Relationship Type="http://schemas.openxmlformats.org/officeDocument/2006/relationships/tableStyles" Target="/ppt/tableStyles.xml" Id="R49388123fecd4006" /><Relationship Type="http://schemas.openxmlformats.org/officeDocument/2006/relationships/slide" Target="/ppt/slides/slide1.xml" Id="Rf36447e98dac4cd8" /><Relationship Type="http://schemas.openxmlformats.org/officeDocument/2006/relationships/slide" Target="/ppt/slides/slide2.xml" Id="R7fe5bfcbdf8f4015" /><Relationship Type="http://schemas.openxmlformats.org/officeDocument/2006/relationships/slide" Target="/ppt/slides/slide3.xml" Id="R124b80fb2b0e4ce1" /><Relationship Type="http://schemas.openxmlformats.org/officeDocument/2006/relationships/slide" Target="/ppt/slides/slide4.xml" Id="R9fb25fbe1f734d3d" /><Relationship Type="http://schemas.openxmlformats.org/officeDocument/2006/relationships/slide" Target="/ppt/slides/slide5.xml" Id="Re0fba4f5f7ae48a4" /><Relationship Type="http://schemas.openxmlformats.org/officeDocument/2006/relationships/slide" Target="/ppt/slides/slide6.xml" Id="Reb69076cce984b67" /><Relationship Type="http://schemas.openxmlformats.org/officeDocument/2006/relationships/slide" Target="/ppt/slides/slide7.xml" Id="R84f7287c72e14d36" /><Relationship Type="http://schemas.openxmlformats.org/officeDocument/2006/relationships/slide" Target="/ppt/slides/slide8.xml" Id="R31d007ec34134d5b" /><Relationship Type="http://schemas.openxmlformats.org/officeDocument/2006/relationships/slide" Target="/ppt/slides/slide9.xml" Id="R0dce6d5573c640f3" /><Relationship Type="http://schemas.openxmlformats.org/officeDocument/2006/relationships/slide" Target="/ppt/slides/slide10.xml" Id="Rbfe2ecfd5a6c48af" /><Relationship Type="http://schemas.openxmlformats.org/officeDocument/2006/relationships/slide" Target="/ppt/slides/slide11.xml" Id="Rfbd539f208524324" /><Relationship Type="http://schemas.openxmlformats.org/officeDocument/2006/relationships/slide" Target="/ppt/slides/slide12.xml" Id="R904d3a6ef46f41fe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686158d1eaf0403b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e45fc87cc7af498a" /><Relationship Type="http://schemas.openxmlformats.org/officeDocument/2006/relationships/notesMaster" Target="/ppt/notesMasters/notesMaster1.xml" Id="Rf5b079efb36943ba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a8b6d456166348db" /><Relationship Type="http://schemas.openxmlformats.org/officeDocument/2006/relationships/notesMaster" Target="/ppt/notesMasters/notesMaster1.xml" Id="R53dd78456724422d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484384a05ad74e60" /><Relationship Type="http://schemas.openxmlformats.org/officeDocument/2006/relationships/notesMaster" Target="/ppt/notesMasters/notesMaster1.xml" Id="Rffc0f1fb39824f07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6bf6f768d55d4faf" /><Relationship Type="http://schemas.openxmlformats.org/officeDocument/2006/relationships/notesMaster" Target="/ppt/notesMasters/notesMaster1.xml" Id="R6f67bacff5c9463c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b95a4f891f624973" /><Relationship Type="http://schemas.openxmlformats.org/officeDocument/2006/relationships/notesMaster" Target="/ppt/notesMasters/notesMaster1.xml" Id="R773b9cadf48f4d57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a51d88346ed1426b" /><Relationship Type="http://schemas.openxmlformats.org/officeDocument/2006/relationships/notesMaster" Target="/ppt/notesMasters/notesMaster1.xml" Id="R6f03b51d869d4c36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22d24951a6354094" /><Relationship Type="http://schemas.openxmlformats.org/officeDocument/2006/relationships/notesMaster" Target="/ppt/notesMasters/notesMaster1.xml" Id="Rf4496fe1aba94284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688d62f37baf466b" /><Relationship Type="http://schemas.openxmlformats.org/officeDocument/2006/relationships/notesMaster" Target="/ppt/notesMasters/notesMaster1.xml" Id="R74a31df052aa43d1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3c2ef09fda40427b" /><Relationship Type="http://schemas.openxmlformats.org/officeDocument/2006/relationships/notesMaster" Target="/ppt/notesMasters/notesMaster1.xml" Id="Rf5e0f059379f4aae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d68b2bdca0fc47d1" /><Relationship Type="http://schemas.openxmlformats.org/officeDocument/2006/relationships/notesMaster" Target="/ppt/notesMasters/notesMaster1.xml" Id="Ra75d9ffc53714b56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79b6f328c0754ae9" /><Relationship Type="http://schemas.openxmlformats.org/officeDocument/2006/relationships/notesMaster" Target="/ppt/notesMasters/notesMaster1.xml" Id="Ra96cbb4e770c45c6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e697917ceb1143b4" /><Relationship Type="http://schemas.openxmlformats.org/officeDocument/2006/relationships/notesMaster" Target="/ppt/notesMasters/notesMaster1.xml" Id="R39dc63c26188413c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Original teaching summary by AfterHour Study Resources. Aligned to OpenStax Biology 2e by Mary Ann Clark, Matthew Douglas and Jung Choi, licensed CC BY-NC-SA 4.0.</a:t>
            </a:r>
          </a:p>
          <a:p xmlns:a="http://schemas.openxmlformats.org/drawingml/2006/main">
            <a:r>
              <a:t>Access for free at https://openstax.org/books/biology-2e/pages/44-introduction</a:t>
            </a:r>
          </a:p>
          <a:p xmlns:a="http://schemas.openxmlformats.org/drawingml/2006/main">
            <a:r>
              <a:t>Access for free at https://openstax.org/books/biology-2e/pages/45-introduction</a:t>
            </a:r>
          </a:p>
          <a:p xmlns:a="http://schemas.openxmlformats.org/drawingml/2006/main">
            <a:r>
              <a:t>Access for free at https://openstax.org/books/biology-2e/pages/46-introduction</a:t>
            </a:r>
          </a:p>
          <a:p xmlns:a="http://schemas.openxmlformats.org/drawingml/2006/main">
            <a:r>
              <a:t>Access for free at https://openstax.org/books/biology-2e/pages/47-introduction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Original teaching summary by AfterHour Study Resources. Aligned to OpenStax Biology 2e by Mary Ann Clark, Matthew Douglas and Jung Choi, licensed CC BY-NC-SA 4.0.</a:t>
            </a:r>
          </a:p>
          <a:p xmlns:a="http://schemas.openxmlformats.org/drawingml/2006/main">
            <a:r>
              <a:t>Access for free at https://openstax.org/books/biology-2e/pages/44-introduction</a:t>
            </a:r>
          </a:p>
          <a:p xmlns:a="http://schemas.openxmlformats.org/drawingml/2006/main">
            <a:r>
              <a:t>Access for free at https://openstax.org/books/biology-2e/pages/45-introduction</a:t>
            </a:r>
          </a:p>
          <a:p xmlns:a="http://schemas.openxmlformats.org/drawingml/2006/main">
            <a:r>
              <a:t>Access for free at https://openstax.org/books/biology-2e/pages/46-introduction</a:t>
            </a:r>
          </a:p>
          <a:p xmlns:a="http://schemas.openxmlformats.org/drawingml/2006/main">
            <a:r>
              <a:t>Access for free at https://openstax.org/books/biology-2e/pages/47-introduction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Teaching note: Preview these goals before teaching. Return to them during the final review.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Original teaching summary by AfterHour Study Resources. Aligned to OpenStax Biology 2e by Mary Ann Clark, Matthew Douglas and Jung Choi, licensed CC BY-NC-SA 4.0.</a:t>
            </a:r>
          </a:p>
          <a:p xmlns:a="http://schemas.openxmlformats.org/drawingml/2006/main">
            <a:r>
              <a:t>Access for free at https://openstax.org/books/biology-2e/pages/44-introduction</a:t>
            </a:r>
          </a:p>
          <a:p xmlns:a="http://schemas.openxmlformats.org/drawingml/2006/main">
            <a:r>
              <a:t>Access for free at https://openstax.org/books/biology-2e/pages/45-introduction</a:t>
            </a:r>
          </a:p>
          <a:p xmlns:a="http://schemas.openxmlformats.org/drawingml/2006/main">
            <a:r>
              <a:t>Access for free at https://openstax.org/books/biology-2e/pages/46-introduction</a:t>
            </a:r>
          </a:p>
          <a:p xmlns:a="http://schemas.openxmlformats.org/drawingml/2006/main">
            <a:r>
              <a:t>Access for free at https://openstax.org/books/biology-2e/pages/47-introduction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Teaching note: Explain each point in sequence. Ask students to connect "Ecological organization" with the preceding section and provide their own biological example.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Original teaching summary by AfterHour Study Resources. Aligned to OpenStax Biology 2e by Mary Ann Clark, Matthew Douglas and Jung Choi, licensed CC BY-NC-SA 4.0.</a:t>
            </a:r>
          </a:p>
          <a:p xmlns:a="http://schemas.openxmlformats.org/drawingml/2006/main">
            <a:r>
              <a:t>Access for free at https://openstax.org/books/biology-2e/pages/44-introduction</a:t>
            </a:r>
          </a:p>
          <a:p xmlns:a="http://schemas.openxmlformats.org/drawingml/2006/main">
            <a:r>
              <a:t>Access for free at https://openstax.org/books/biology-2e/pages/45-introduction</a:t>
            </a:r>
          </a:p>
          <a:p xmlns:a="http://schemas.openxmlformats.org/drawingml/2006/main">
            <a:r>
              <a:t>Access for free at https://openstax.org/books/biology-2e/pages/46-introduction</a:t>
            </a:r>
          </a:p>
          <a:p xmlns:a="http://schemas.openxmlformats.org/drawingml/2006/main">
            <a:r>
              <a:t>Access for free at https://openstax.org/books/biology-2e/pages/47-introduction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Teaching note: Explain each point in sequence. Ask students to connect "Population growth" with the preceding section and provide their own biological example.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Original teaching summary by AfterHour Study Resources. Aligned to OpenStax Biology 2e by Mary Ann Clark, Matthew Douglas and Jung Choi, licensed CC BY-NC-SA 4.0.</a:t>
            </a:r>
          </a:p>
          <a:p xmlns:a="http://schemas.openxmlformats.org/drawingml/2006/main">
            <a:r>
              <a:t>Access for free at https://openstax.org/books/biology-2e/pages/44-introduction</a:t>
            </a:r>
          </a:p>
          <a:p xmlns:a="http://schemas.openxmlformats.org/drawingml/2006/main">
            <a:r>
              <a:t>Access for free at https://openstax.org/books/biology-2e/pages/45-introduction</a:t>
            </a:r>
          </a:p>
          <a:p xmlns:a="http://schemas.openxmlformats.org/drawingml/2006/main">
            <a:r>
              <a:t>Access for free at https://openstax.org/books/biology-2e/pages/46-introduction</a:t>
            </a:r>
          </a:p>
          <a:p xmlns:a="http://schemas.openxmlformats.org/drawingml/2006/main">
            <a:r>
              <a:t>Access for free at https://openstax.org/books/biology-2e/pages/47-introduction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Teaching note: Explain each point in sequence. Ask students to connect "Population regulation and life history" with the preceding section and provide their own biological example.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Original teaching summary by AfterHour Study Resources. Aligned to OpenStax Biology 2e by Mary Ann Clark, Matthew Douglas and Jung Choi, licensed CC BY-NC-SA 4.0.</a:t>
            </a:r>
          </a:p>
          <a:p xmlns:a="http://schemas.openxmlformats.org/drawingml/2006/main">
            <a:r>
              <a:t>Access for free at https://openstax.org/books/biology-2e/pages/44-introduction</a:t>
            </a:r>
          </a:p>
          <a:p xmlns:a="http://schemas.openxmlformats.org/drawingml/2006/main">
            <a:r>
              <a:t>Access for free at https://openstax.org/books/biology-2e/pages/45-introduction</a:t>
            </a:r>
          </a:p>
          <a:p xmlns:a="http://schemas.openxmlformats.org/drawingml/2006/main">
            <a:r>
              <a:t>Access for free at https://openstax.org/books/biology-2e/pages/46-introduction</a:t>
            </a:r>
          </a:p>
          <a:p xmlns:a="http://schemas.openxmlformats.org/drawingml/2006/main">
            <a:r>
              <a:t>Access for free at https://openstax.org/books/biology-2e/pages/47-introduction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Teaching note: Explain each point in sequence. Ask students to connect "Community interactions" with the preceding section and provide their own biological example.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Original teaching summary by AfterHour Study Resources. Aligned to OpenStax Biology 2e by Mary Ann Clark, Matthew Douglas and Jung Choi, licensed CC BY-NC-SA 4.0.</a:t>
            </a:r>
          </a:p>
          <a:p xmlns:a="http://schemas.openxmlformats.org/drawingml/2006/main">
            <a:r>
              <a:t>Access for free at https://openstax.org/books/biology-2e/pages/44-introduction</a:t>
            </a:r>
          </a:p>
          <a:p xmlns:a="http://schemas.openxmlformats.org/drawingml/2006/main">
            <a:r>
              <a:t>Access for free at https://openstax.org/books/biology-2e/pages/45-introduction</a:t>
            </a:r>
          </a:p>
          <a:p xmlns:a="http://schemas.openxmlformats.org/drawingml/2006/main">
            <a:r>
              <a:t>Access for free at https://openstax.org/books/biology-2e/pages/46-introduction</a:t>
            </a:r>
          </a:p>
          <a:p xmlns:a="http://schemas.openxmlformats.org/drawingml/2006/main">
            <a:r>
              <a:t>Access for free at https://openstax.org/books/biology-2e/pages/47-introduction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Teaching note: Explain each point in sequence. Ask students to connect "Food webs and energy" with the preceding section and provide their own biological example.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Original teaching summary by AfterHour Study Resources. Aligned to OpenStax Biology 2e by Mary Ann Clark, Matthew Douglas and Jung Choi, licensed CC BY-NC-SA 4.0.</a:t>
            </a:r>
          </a:p>
          <a:p xmlns:a="http://schemas.openxmlformats.org/drawingml/2006/main">
            <a:r>
              <a:t>Access for free at https://openstax.org/books/biology-2e/pages/44-introduction</a:t>
            </a:r>
          </a:p>
          <a:p xmlns:a="http://schemas.openxmlformats.org/drawingml/2006/main">
            <a:r>
              <a:t>Access for free at https://openstax.org/books/biology-2e/pages/45-introduction</a:t>
            </a:r>
          </a:p>
          <a:p xmlns:a="http://schemas.openxmlformats.org/drawingml/2006/main">
            <a:r>
              <a:t>Access for free at https://openstax.org/books/biology-2e/pages/46-introduction</a:t>
            </a:r>
          </a:p>
          <a:p xmlns:a="http://schemas.openxmlformats.org/drawingml/2006/main">
            <a:r>
              <a:t>Access for free at https://openstax.org/books/biology-2e/pages/47-introduction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Teaching note: Explain each point in sequence. Ask students to connect "Biogeochemical cycles" with the preceding section and provide their own biological example.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Original teaching summary by AfterHour Study Resources. Aligned to OpenStax Biology 2e by Mary Ann Clark, Matthew Douglas and Jung Choi, licensed CC BY-NC-SA 4.0.</a:t>
            </a:r>
          </a:p>
          <a:p xmlns:a="http://schemas.openxmlformats.org/drawingml/2006/main">
            <a:r>
              <a:t>Access for free at https://openstax.org/books/biology-2e/pages/44-introduction</a:t>
            </a:r>
          </a:p>
          <a:p xmlns:a="http://schemas.openxmlformats.org/drawingml/2006/main">
            <a:r>
              <a:t>Access for free at https://openstax.org/books/biology-2e/pages/45-introduction</a:t>
            </a:r>
          </a:p>
          <a:p xmlns:a="http://schemas.openxmlformats.org/drawingml/2006/main">
            <a:r>
              <a:t>Access for free at https://openstax.org/books/biology-2e/pages/46-introduction</a:t>
            </a:r>
          </a:p>
          <a:p xmlns:a="http://schemas.openxmlformats.org/drawingml/2006/main">
            <a:r>
              <a:t>Access for free at https://openstax.org/books/biology-2e/pages/47-introduction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Teaching note: Explain each point in sequence. Ask students to connect "Ecosystems, succession and biomes" with the preceding section and provide their own biological example.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Original teaching summary by AfterHour Study Resources. Aligned to OpenStax Biology 2e by Mary Ann Clark, Matthew Douglas and Jung Choi, licensed CC BY-NC-SA 4.0.</a:t>
            </a:r>
          </a:p>
          <a:p xmlns:a="http://schemas.openxmlformats.org/drawingml/2006/main">
            <a:r>
              <a:t>Access for free at https://openstax.org/books/biology-2e/pages/44-introduction</a:t>
            </a:r>
          </a:p>
          <a:p xmlns:a="http://schemas.openxmlformats.org/drawingml/2006/main">
            <a:r>
              <a:t>Access for free at https://openstax.org/books/biology-2e/pages/45-introduction</a:t>
            </a:r>
          </a:p>
          <a:p xmlns:a="http://schemas.openxmlformats.org/drawingml/2006/main">
            <a:r>
              <a:t>Access for free at https://openstax.org/books/biology-2e/pages/46-introduction</a:t>
            </a:r>
          </a:p>
          <a:p xmlns:a="http://schemas.openxmlformats.org/drawingml/2006/main">
            <a:r>
              <a:t>Access for free at https://openstax.org/books/biology-2e/pages/47-introduction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Teaching note: Explain each point in sequence. Ask students to connect "Biodiversity and modern tools" with the preceding section and provide their own biological example.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Original teaching summary by AfterHour Study Resources. Aligned to OpenStax Biology 2e by Mary Ann Clark, Matthew Douglas and Jung Choi, licensed CC BY-NC-SA 4.0.</a:t>
            </a:r>
          </a:p>
          <a:p xmlns:a="http://schemas.openxmlformats.org/drawingml/2006/main">
            <a:r>
              <a:t>Access for free at https://openstax.org/books/biology-2e/pages/44-introduction</a:t>
            </a:r>
          </a:p>
          <a:p xmlns:a="http://schemas.openxmlformats.org/drawingml/2006/main">
            <a:r>
              <a:t>Access for free at https://openstax.org/books/biology-2e/pages/45-introduction</a:t>
            </a:r>
          </a:p>
          <a:p xmlns:a="http://schemas.openxmlformats.org/drawingml/2006/main">
            <a:r>
              <a:t>Access for free at https://openstax.org/books/biology-2e/pages/46-introduction</a:t>
            </a:r>
          </a:p>
          <a:p xmlns:a="http://schemas.openxmlformats.org/drawingml/2006/main">
            <a:r>
              <a:t>Access for free at https://openstax.org/books/biology-2e/pages/47-introduction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Teaching note: Work through this application aloud. Ask students to justify each step with a concept from the lesson.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Original teaching summary by AfterHour Study Resources. Aligned to OpenStax Biology 2e by Mary Ann Clark, Matthew Douglas and Jung Choi, licensed CC BY-NC-SA 4.0.</a:t>
            </a:r>
          </a:p>
          <a:p xmlns:a="http://schemas.openxmlformats.org/drawingml/2006/main">
            <a:r>
              <a:t>Access for free at https://openstax.org/books/biology-2e/pages/44-introduction</a:t>
            </a:r>
          </a:p>
          <a:p xmlns:a="http://schemas.openxmlformats.org/drawingml/2006/main">
            <a:r>
              <a:t>Access for free at https://openstax.org/books/biology-2e/pages/45-introduction</a:t>
            </a:r>
          </a:p>
          <a:p xmlns:a="http://schemas.openxmlformats.org/drawingml/2006/main">
            <a:r>
              <a:t>Access for free at https://openstax.org/books/biology-2e/pages/46-introduction</a:t>
            </a:r>
          </a:p>
          <a:p xmlns:a="http://schemas.openxmlformats.org/drawingml/2006/main">
            <a:r>
              <a:t>Access for free at https://openstax.org/books/biology-2e/pages/47-introduction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Teaching note: Use the synthesis statements as an answer framework. Require evidence and biological vocabulary in responses.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1b3a1e481c484aa6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79ca33b986d5412a" /><Relationship Type="http://schemas.openxmlformats.org/officeDocument/2006/relationships/slideLayout" Target="/ppt/slideLayouts/slideLayout1.xml" Id="R93f7ac6f213d4978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93f7ac6f213d4978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0a7386bd7ed4dd2" /><Relationship Type="http://schemas.openxmlformats.org/officeDocument/2006/relationships/notesSlide" Target="/ppt/notesSlides/notesSlide1.xml" Id="Rc795d28a6ca5426d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25c18bd54474073" /><Relationship Type="http://schemas.openxmlformats.org/officeDocument/2006/relationships/notesSlide" Target="/ppt/notesSlides/notesSlide2.xml" Id="Rf3fe6c39231f4c9a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79bd4d58a0a45f8" /><Relationship Type="http://schemas.openxmlformats.org/officeDocument/2006/relationships/notesSlide" Target="/ppt/notesSlides/notesSlide3.xml" Id="Rbdf5a4f6731b47d6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a769143690d4399" /><Relationship Type="http://schemas.openxmlformats.org/officeDocument/2006/relationships/notesSlide" Target="/ppt/notesSlides/notesSlide4.xml" Id="Ra690ce323c734ac8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a2736752e0d4120" /><Relationship Type="http://schemas.openxmlformats.org/officeDocument/2006/relationships/notesSlide" Target="/ppt/notesSlides/notesSlide5.xml" Id="Rbacb09c8ba6e48a6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439a6d76cac4715" /><Relationship Type="http://schemas.openxmlformats.org/officeDocument/2006/relationships/notesSlide" Target="/ppt/notesSlides/notesSlide6.xml" Id="Rca0d330f4e564b67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b4da6f64ac84e64" /><Relationship Type="http://schemas.openxmlformats.org/officeDocument/2006/relationships/notesSlide" Target="/ppt/notesSlides/notesSlide7.xml" Id="R476cd2f8fd58488d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6c87c54efc54079" /><Relationship Type="http://schemas.openxmlformats.org/officeDocument/2006/relationships/notesSlide" Target="/ppt/notesSlides/notesSlide8.xml" Id="Rd5dc1069b67e48c4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5a4439cd8e44d7e" /><Relationship Type="http://schemas.openxmlformats.org/officeDocument/2006/relationships/notesSlide" Target="/ppt/notesSlides/notesSlide9.xml" Id="R3dd4435447e24099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7a57f4c35da4caa" /><Relationship Type="http://schemas.openxmlformats.org/officeDocument/2006/relationships/notesSlide" Target="/ppt/notesSlides/notesSlide10.xml" Id="R6f9258dd80974a37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64606f5be464477" /><Relationship Type="http://schemas.openxmlformats.org/officeDocument/2006/relationships/notesSlide" Target="/ppt/notesSlides/notesSlide11.xml" Id="Rd70ae98292854523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d12a44b65bb47ed" /><Relationship Type="http://schemas.openxmlformats.org/officeDocument/2006/relationships/notesSlide" Target="/ppt/notesSlides/notesSlide12.xml" Id="R1f545a3c125b43e1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071B2E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C79A3B7-535A-45E1-A057-6CF7B20C36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66750"/>
            <a:ext cx="93345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75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rPr>
              <a:t>BIOLOGY  •  COMPLETE LECTURE 13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A6B6E6A-8B91-4E65-8BF7-D735BA2D8B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619250"/>
            <a:ext cx="1047750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390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390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Ecology and Modern Biology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417FE0B-8F2F-4B61-A6A0-A2845496D2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286125"/>
            <a:ext cx="93345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B7C8D8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650" b="0">
                <a:solidFill>
                  <a:srgbClr val="B7C8D8"/>
                </a:solidFill>
                <a:latin typeface="Bitstream Charter"/>
                <a:ea typeface="Bitstream Charter"/>
                <a:cs typeface="Bitstream Charter"/>
              </a:rPr>
              <a:t>8 lesson sections • application • chapter review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84CA93D-0DC9-4C23-B7F3-3C9EAF4BBF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467350"/>
            <a:ext cx="85725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AfterHour Study Resources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3F075FD-BB6E-49B1-8997-8D1032D1F0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867400"/>
            <a:ext cx="8572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00" b="0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rPr>
              <a:t>Complete, editable lecture notes</a:t>
            </a:r>
          </a:p>
        </p:txBody>
      </p:sp>
    </p:spTree>
    <p:extLst>
      <p:ext uri="{BB962C8B-B14F-4D97-AF65-F5344CB8AC3E}">
        <p14:creationId xmlns:p14="http://schemas.microsoft.com/office/powerpoint/2010/main" val="432052958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071B2E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D9D95EF-0550-4185-A4FC-85215F0FC3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28600"/>
            <a:ext cx="7239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975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rPr>
              <a:t>AFTERHOUR STUDY RESOURCES  •  BIOLOGY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9575B13-E67F-41D9-A8BA-5E9275020E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90550"/>
            <a:ext cx="99060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40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40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Ecology and Modern Biology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96669C3-1A8B-4C13-9B64-3C9E19EC8A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0" y="266700"/>
            <a:ext cx="11049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900" b="1">
                <a:solidFill>
                  <a:srgbClr val="8FA8BE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900" b="1">
                <a:solidFill>
                  <a:srgbClr val="8FA8BE"/>
                </a:solidFill>
                <a:latin typeface="Bitstream Charter"/>
                <a:ea typeface="Bitstream Charter"/>
                <a:cs typeface="Bitstream Charter"/>
              </a:rPr>
              <a:t>02 / 12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B0D262C-5303-470D-B295-4D03E286CB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57950"/>
            <a:ext cx="85725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70000"/>
          </a:bodyPr>
          <a:lstStyle xmlns:a="http://schemas.openxmlformats.org/drawingml/2006/main"/>
          <a:p xmlns:a="http://schemas.openxmlformats.org/drawingml/2006/main">
            <a:pPr algn="l">
              <a:defRPr sz="750" b="0">
                <a:solidFill>
                  <a:srgbClr val="7890A4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750" b="0">
                <a:solidFill>
                  <a:srgbClr val="7890A4"/>
                </a:solidFill>
                <a:latin typeface="Bitstream Charter"/>
                <a:ea typeface="Bitstream Charter"/>
                <a:cs typeface="Bitstream Charter"/>
              </a:rPr>
              <a:t>Aligned to OpenStax Biology 2e. Source links are in speaker notes.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57FEE7B-F791-4C51-88CF-27AAE7BFAE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200150"/>
            <a:ext cx="104775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175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175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rPr>
              <a:t>Learning objectives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6DDADEC-CF93-4A4A-B33E-6804DD13BB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924050"/>
            <a:ext cx="5905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rPr>
              <a:t>01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ECECC56-6488-4802-B2DD-8627209503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28750" y="1847850"/>
            <a:ext cx="981075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rPr>
              <a:t>Analyze population growth, regulation and life-history patterns.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33D23C9-0CF0-4EB7-A163-384A08F243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990850"/>
            <a:ext cx="5905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rPr>
              <a:t>02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B72A49E-3656-48A6-B1F7-A70836063D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28750" y="2914650"/>
            <a:ext cx="981075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rPr>
              <a:t>Explain community interactions, energy flow and nutrient cycling.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FD7888D-CE7E-4408-8EF7-4E752D402A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057650"/>
            <a:ext cx="5905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rPr>
              <a:t>03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B9150DD-C2E7-4562-A9AC-BF9D6AA287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28750" y="3981450"/>
            <a:ext cx="981075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rPr>
              <a:t>Connect biodiversity to ecosystem function and conservation.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53881C5-70B4-4B38-94B6-2BD67AAA3B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24450"/>
            <a:ext cx="5905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rPr>
              <a:t>04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87586C5-D5FE-45B5-A915-F9878CF6EC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28750" y="5048250"/>
            <a:ext cx="981075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rPr>
              <a:t>Describe how molecular data, systems biology and ecology address modern biological questions.</a:t>
            </a:r>
          </a:p>
        </p:txBody>
      </p:sp>
    </p:spTree>
    <p:extLst>
      <p:ext uri="{BB962C8B-B14F-4D97-AF65-F5344CB8AC3E}">
        <p14:creationId xmlns:p14="http://schemas.microsoft.com/office/powerpoint/2010/main" val="1885699582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071B2E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1FDA778-6078-4621-BAA6-187BA4B877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28600"/>
            <a:ext cx="7239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975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rPr>
              <a:t>AFTERHOUR STUDY RESOURCES  •  BIOLOGY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A3FB76C-3F5B-4A0A-9B11-68ACCF9308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90550"/>
            <a:ext cx="99060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40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40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Ecology and Modern Biology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6D0AADD-A18A-4FE4-B8FC-9D922CDDDE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0" y="266700"/>
            <a:ext cx="11049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900" b="1">
                <a:solidFill>
                  <a:srgbClr val="8FA8BE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900" b="1">
                <a:solidFill>
                  <a:srgbClr val="8FA8BE"/>
                </a:solidFill>
                <a:latin typeface="Bitstream Charter"/>
                <a:ea typeface="Bitstream Charter"/>
                <a:cs typeface="Bitstream Charter"/>
              </a:rPr>
              <a:t>03 / 12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3476091-742E-4A1F-B324-C818C30976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57950"/>
            <a:ext cx="85725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70000"/>
          </a:bodyPr>
          <a:lstStyle xmlns:a="http://schemas.openxmlformats.org/drawingml/2006/main"/>
          <a:p xmlns:a="http://schemas.openxmlformats.org/drawingml/2006/main">
            <a:pPr algn="l">
              <a:defRPr sz="750" b="0">
                <a:solidFill>
                  <a:srgbClr val="7890A4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750" b="0">
                <a:solidFill>
                  <a:srgbClr val="7890A4"/>
                </a:solidFill>
                <a:latin typeface="Bitstream Charter"/>
                <a:ea typeface="Bitstream Charter"/>
                <a:cs typeface="Bitstream Charter"/>
              </a:rPr>
              <a:t>Aligned to OpenStax Biology 2e. Source links are in speaker notes.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7A51217-40AE-47F9-8807-8EC07EBD8E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200150"/>
            <a:ext cx="104775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175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175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rPr>
              <a:t>Ecological organization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C1020D7-CA07-44D1-B342-A9F0C757A5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924050"/>
            <a:ext cx="5905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rPr>
              <a:t>01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1E28D5D-3DDC-43F6-ABE1-7DB81936F9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28750" y="1847850"/>
            <a:ext cx="981075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rPr>
              <a:t>Ecology studies relationships between organisms and their physical environment.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3263443-36B6-48BE-9373-E87B9C5384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990850"/>
            <a:ext cx="5905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rPr>
              <a:t>02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84CD690-A33F-474F-BC04-2AC13AA6C9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28750" y="2914650"/>
            <a:ext cx="981075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rPr>
              <a:t>A population contains one species, a community contains interacting populations and an ecosystem includes abiotic factors.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C70FBF4-40D2-4F9C-BBF1-8D9D22B2BA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057650"/>
            <a:ext cx="5905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rPr>
              <a:t>03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972A851-2834-4D51-BC21-2ACC822FF5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28750" y="3981450"/>
            <a:ext cx="981075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rPr>
              <a:t>A habitat describes where an organism lives, while a niche describes its ecological role and resource use.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982F54F-A19F-4E18-B8D7-755A898C0C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24450"/>
            <a:ext cx="5905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rPr>
              <a:t>04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2175354-BEBC-4E53-B012-C156661093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28750" y="5048250"/>
            <a:ext cx="981075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rPr>
              <a:t>Processes at one level can influence higher levels through feedback and indirect effects.</a:t>
            </a:r>
          </a:p>
        </p:txBody>
      </p:sp>
    </p:spTree>
    <p:extLst>
      <p:ext uri="{BB962C8B-B14F-4D97-AF65-F5344CB8AC3E}">
        <p14:creationId xmlns:p14="http://schemas.microsoft.com/office/powerpoint/2010/main" val="1085564241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071B2E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0C01682-8AF8-426F-AA6D-D688998470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28600"/>
            <a:ext cx="7239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975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rPr>
              <a:t>AFTERHOUR STUDY RESOURCES  •  BIOLOGY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F2D3231-9B0B-4543-8024-D43CD0984B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90550"/>
            <a:ext cx="99060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40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40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Ecology and Modern Biology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6C72ACD-518D-4451-B903-C367890EE9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0" y="266700"/>
            <a:ext cx="11049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900" b="1">
                <a:solidFill>
                  <a:srgbClr val="8FA8BE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900" b="1">
                <a:solidFill>
                  <a:srgbClr val="8FA8BE"/>
                </a:solidFill>
                <a:latin typeface="Bitstream Charter"/>
                <a:ea typeface="Bitstream Charter"/>
                <a:cs typeface="Bitstream Charter"/>
              </a:rPr>
              <a:t>04 / 12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2D8C190-5AE0-44C2-A4D3-10F55BF670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57950"/>
            <a:ext cx="85725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70000"/>
          </a:bodyPr>
          <a:lstStyle xmlns:a="http://schemas.openxmlformats.org/drawingml/2006/main"/>
          <a:p xmlns:a="http://schemas.openxmlformats.org/drawingml/2006/main">
            <a:pPr algn="l">
              <a:defRPr sz="750" b="0">
                <a:solidFill>
                  <a:srgbClr val="7890A4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750" b="0">
                <a:solidFill>
                  <a:srgbClr val="7890A4"/>
                </a:solidFill>
                <a:latin typeface="Bitstream Charter"/>
                <a:ea typeface="Bitstream Charter"/>
                <a:cs typeface="Bitstream Charter"/>
              </a:rPr>
              <a:t>Aligned to OpenStax Biology 2e. Source links are in speaker notes.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474E872-EC66-4188-BD29-70C90016F4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200150"/>
            <a:ext cx="104775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175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175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rPr>
              <a:t>Population growth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B18BC83-47C6-403A-9FF0-E42B27F95F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924050"/>
            <a:ext cx="5905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rPr>
              <a:t>01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FB99BFF-392D-4CBF-9CA0-E3522CF9F0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28750" y="1847850"/>
            <a:ext cx="981075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rPr>
              <a:t>Population change equals births plus immigration minus deaths and emigration.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29642B0-63B2-41E5-89F4-8C488106FF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990850"/>
            <a:ext cx="5905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rPr>
              <a:t>02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C2F90F0-1B1D-4EBD-9325-E429B3DA13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28750" y="2914650"/>
            <a:ext cx="981075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rPr>
              <a:t>Exponential growth occurs when resources remain abundant and per-capita growth stays constant.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0170531-8D5B-47DF-9465-4796BE152E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057650"/>
            <a:ext cx="5905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rPr>
              <a:t>03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F22C527-5347-46D4-A8CD-F6E804EBDE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28750" y="3981450"/>
            <a:ext cx="981075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rPr>
              <a:t>Logistic growth slows as population size approaches environmental carrying capacity.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B52445A-A329-49A4-A758-FE485554CB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24450"/>
            <a:ext cx="5905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rPr>
              <a:t>04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1393665-FF86-422C-8AB3-295817D715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28750" y="5048250"/>
            <a:ext cx="981075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rPr>
              <a:t>Carrying capacity changes when resources, climate, disease or habitat conditions change.</a:t>
            </a:r>
          </a:p>
        </p:txBody>
      </p:sp>
    </p:spTree>
    <p:extLst>
      <p:ext uri="{BB962C8B-B14F-4D97-AF65-F5344CB8AC3E}">
        <p14:creationId xmlns:p14="http://schemas.microsoft.com/office/powerpoint/2010/main" val="21184099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071B2E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798D859-0FBA-48A3-9261-1C042DE5C8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28600"/>
            <a:ext cx="7239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975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rPr>
              <a:t>AFTERHOUR STUDY RESOURCES  •  BIOLOGY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2865802-417B-4125-84DE-D699A7729E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90550"/>
            <a:ext cx="99060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40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40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Ecology and Modern Biology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BA44940-72E2-43A3-A44A-BA8D636F6E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0" y="266700"/>
            <a:ext cx="11049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900" b="1">
                <a:solidFill>
                  <a:srgbClr val="8FA8BE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900" b="1">
                <a:solidFill>
                  <a:srgbClr val="8FA8BE"/>
                </a:solidFill>
                <a:latin typeface="Bitstream Charter"/>
                <a:ea typeface="Bitstream Charter"/>
                <a:cs typeface="Bitstream Charter"/>
              </a:rPr>
              <a:t>05 / 12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90CE24F-3AE6-47A8-B773-B70189F944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57950"/>
            <a:ext cx="85725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70000"/>
          </a:bodyPr>
          <a:lstStyle xmlns:a="http://schemas.openxmlformats.org/drawingml/2006/main"/>
          <a:p xmlns:a="http://schemas.openxmlformats.org/drawingml/2006/main">
            <a:pPr algn="l">
              <a:defRPr sz="750" b="0">
                <a:solidFill>
                  <a:srgbClr val="7890A4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750" b="0">
                <a:solidFill>
                  <a:srgbClr val="7890A4"/>
                </a:solidFill>
                <a:latin typeface="Bitstream Charter"/>
                <a:ea typeface="Bitstream Charter"/>
                <a:cs typeface="Bitstream Charter"/>
              </a:rPr>
              <a:t>Aligned to OpenStax Biology 2e. Source links are in speaker notes.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E329DD0-5161-49D0-AB8D-0557ECB446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200150"/>
            <a:ext cx="104775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175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175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rPr>
              <a:t>Population regulation and life history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E9D41C0-F643-4284-921D-F5D9883D56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924050"/>
            <a:ext cx="5905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rPr>
              <a:t>01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0EC3B92-0711-467B-9431-8F2719BB52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28750" y="1847850"/>
            <a:ext cx="981075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rPr>
              <a:t>Density-dependent factors such as competition and disease strengthen as crowding increases.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7A4EB1D-4C41-4316-A3DE-0C30CE471B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990850"/>
            <a:ext cx="5905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rPr>
              <a:t>02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344EB8B-5108-4337-AAF8-CDBE85B648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28750" y="2914650"/>
            <a:ext cx="981075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rPr>
              <a:t>Density-independent events such as storms can affect populations regardless of density.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C450845-BA21-4A01-8C1D-A85C88DA9A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057650"/>
            <a:ext cx="5905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rPr>
              <a:t>03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F07A365-3526-4446-A7CD-5CEAB147A1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28750" y="3981450"/>
            <a:ext cx="981075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rPr>
              <a:t>Life-history strategies allocate limited energy among growth, survival and reproduction.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480D138-59DA-4C2A-B6FD-6EC62C38D1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24450"/>
            <a:ext cx="5905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rPr>
              <a:t>04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B3B2424-9AD2-4364-A70A-8CE08C0CA7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28750" y="5048250"/>
            <a:ext cx="981075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rPr>
              <a:t>Age structure and survivorship patterns help predict future population change.</a:t>
            </a:r>
          </a:p>
        </p:txBody>
      </p:sp>
    </p:spTree>
    <p:extLst>
      <p:ext uri="{BB962C8B-B14F-4D97-AF65-F5344CB8AC3E}">
        <p14:creationId xmlns:p14="http://schemas.microsoft.com/office/powerpoint/2010/main" val="441542327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071B2E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5F06505-4E16-405A-AD6C-D5BA408F91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28600"/>
            <a:ext cx="7239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975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rPr>
              <a:t>AFTERHOUR STUDY RESOURCES  •  BIOLOGY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BE7991E-6A8B-4AC3-86B2-15B88ECF3C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90550"/>
            <a:ext cx="99060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40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40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Ecology and Modern Biology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44BCADE-DD3E-4975-949C-619E7E0D15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0" y="266700"/>
            <a:ext cx="11049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900" b="1">
                <a:solidFill>
                  <a:srgbClr val="8FA8BE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900" b="1">
                <a:solidFill>
                  <a:srgbClr val="8FA8BE"/>
                </a:solidFill>
                <a:latin typeface="Bitstream Charter"/>
                <a:ea typeface="Bitstream Charter"/>
                <a:cs typeface="Bitstream Charter"/>
              </a:rPr>
              <a:t>06 / 12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1E85FBC-50C8-4806-985B-19A8B33D0B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57950"/>
            <a:ext cx="85725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70000"/>
          </a:bodyPr>
          <a:lstStyle xmlns:a="http://schemas.openxmlformats.org/drawingml/2006/main"/>
          <a:p xmlns:a="http://schemas.openxmlformats.org/drawingml/2006/main">
            <a:pPr algn="l">
              <a:defRPr sz="750" b="0">
                <a:solidFill>
                  <a:srgbClr val="7890A4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750" b="0">
                <a:solidFill>
                  <a:srgbClr val="7890A4"/>
                </a:solidFill>
                <a:latin typeface="Bitstream Charter"/>
                <a:ea typeface="Bitstream Charter"/>
                <a:cs typeface="Bitstream Charter"/>
              </a:rPr>
              <a:t>Aligned to OpenStax Biology 2e. Source links are in speaker notes.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D36020C-091A-4928-83DB-58CEC7CAAC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200150"/>
            <a:ext cx="104775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175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175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rPr>
              <a:t>Community interactions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421DA11-B415-48BC-A3C2-F2C59D874A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924050"/>
            <a:ext cx="5905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rPr>
              <a:t>01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24DA113-CCB2-4A57-B036-B960A456A6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28750" y="1847850"/>
            <a:ext cx="981075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rPr>
              <a:t>Competition reduces access to shared limiting resources and can alter species distributions.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97781CE-C10A-489A-AE4B-84CC06F884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990850"/>
            <a:ext cx="5905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rPr>
              <a:t>02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BDC29B8-2976-41D7-99CC-B0DAEFC9E5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28750" y="2914650"/>
            <a:ext cx="981075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rPr>
              <a:t>Predation and herbivory transfer energy and drive defensive and hunting adaptations.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7B21099-66A2-4FF7-92DB-AC4496CF65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057650"/>
            <a:ext cx="5905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rPr>
              <a:t>03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30B092A-94B9-48A0-8748-1B1018CEDF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28750" y="3981450"/>
            <a:ext cx="981075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rPr>
              <a:t>Mutualism benefits both partners, while parasitism benefits one and harms another.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8C2808B-AA48-4D5A-A6B6-ECB5523681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24450"/>
            <a:ext cx="5905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rPr>
              <a:t>04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4598920-4E21-4E80-9BAC-1948C21074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28750" y="5048250"/>
            <a:ext cx="981075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rPr>
              <a:t>Keystone species have effects larger than expected from their abundance.</a:t>
            </a:r>
          </a:p>
        </p:txBody>
      </p:sp>
    </p:spTree>
    <p:extLst>
      <p:ext uri="{BB962C8B-B14F-4D97-AF65-F5344CB8AC3E}">
        <p14:creationId xmlns:p14="http://schemas.microsoft.com/office/powerpoint/2010/main" val="1122897075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071B2E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B7CF625-8755-4EC6-9686-CE65767C35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28600"/>
            <a:ext cx="7239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975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rPr>
              <a:t>AFTERHOUR STUDY RESOURCES  •  BIOLOGY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0A11920-0D8D-4801-8D65-12B159C356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90550"/>
            <a:ext cx="99060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40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40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Ecology and Modern Biology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A9F65E9-11E0-4EA7-8B95-D45AD790C2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0" y="266700"/>
            <a:ext cx="11049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900" b="1">
                <a:solidFill>
                  <a:srgbClr val="8FA8BE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900" b="1">
                <a:solidFill>
                  <a:srgbClr val="8FA8BE"/>
                </a:solidFill>
                <a:latin typeface="Bitstream Charter"/>
                <a:ea typeface="Bitstream Charter"/>
                <a:cs typeface="Bitstream Charter"/>
              </a:rPr>
              <a:t>07 / 12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2C44526-8924-4699-A9F6-7512B926FC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57950"/>
            <a:ext cx="85725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70000"/>
          </a:bodyPr>
          <a:lstStyle xmlns:a="http://schemas.openxmlformats.org/drawingml/2006/main"/>
          <a:p xmlns:a="http://schemas.openxmlformats.org/drawingml/2006/main">
            <a:pPr algn="l">
              <a:defRPr sz="750" b="0">
                <a:solidFill>
                  <a:srgbClr val="7890A4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750" b="0">
                <a:solidFill>
                  <a:srgbClr val="7890A4"/>
                </a:solidFill>
                <a:latin typeface="Bitstream Charter"/>
                <a:ea typeface="Bitstream Charter"/>
                <a:cs typeface="Bitstream Charter"/>
              </a:rPr>
              <a:t>Aligned to OpenStax Biology 2e. Source links are in speaker notes.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209BBA4-0ADE-4B9D-A547-DDB33231AB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200150"/>
            <a:ext cx="104775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175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175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rPr>
              <a:t>Food webs and energy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2F4BE1D-8E17-47AD-A474-EC15AAFDCE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924050"/>
            <a:ext cx="5905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rPr>
              <a:t>01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F2D6DA5-0F5A-42AE-86FE-20C8CD7E1E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28750" y="1847850"/>
            <a:ext cx="981075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rPr>
              <a:t>Producers capture energy, consumers transfer it through feeding and decomposers process dead material.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63F2670-1413-48A7-BFC2-70CA2A0846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990850"/>
            <a:ext cx="5905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rPr>
              <a:t>02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FFCFEB1-AA10-41AF-BF81-E2BD1DAEA7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28750" y="2914650"/>
            <a:ext cx="981075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rPr>
              <a:t>Only part of energy becomes biomass available to the next trophic level; much leaves as heat.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F238F2D-CB5A-4E13-9184-004193AB8C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057650"/>
            <a:ext cx="5905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rPr>
              <a:t>03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DF031C4-490F-439A-B5EB-996AAF5DE3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28750" y="3981450"/>
            <a:ext cx="981075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rPr>
              <a:t>Energy pyramids therefore narrow at higher trophic levels.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17D7737-DC6F-478E-A6F8-C682D5B572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24450"/>
            <a:ext cx="5905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rPr>
              <a:t>04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4E9A2D5-74A5-4237-A1EE-65532B4665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28750" y="5048250"/>
            <a:ext cx="981075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rPr>
              <a:t>Food webs show interconnected pathways and can reveal indirect effects of population change.</a:t>
            </a:r>
          </a:p>
        </p:txBody>
      </p:sp>
    </p:spTree>
    <p:extLst>
      <p:ext uri="{BB962C8B-B14F-4D97-AF65-F5344CB8AC3E}">
        <p14:creationId xmlns:p14="http://schemas.microsoft.com/office/powerpoint/2010/main" val="152514979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071B2E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6946E7F-3DC9-4DDB-A439-EC442C7998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28600"/>
            <a:ext cx="7239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975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rPr>
              <a:t>AFTERHOUR STUDY RESOURCES  •  BIOLOGY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2C23460-2126-497D-9447-3F32E1B04C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90550"/>
            <a:ext cx="99060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40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40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Ecology and Modern Biology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0AB314E-007D-4AEE-801D-15777A3A9C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0" y="266700"/>
            <a:ext cx="11049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900" b="1">
                <a:solidFill>
                  <a:srgbClr val="8FA8BE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900" b="1">
                <a:solidFill>
                  <a:srgbClr val="8FA8BE"/>
                </a:solidFill>
                <a:latin typeface="Bitstream Charter"/>
                <a:ea typeface="Bitstream Charter"/>
                <a:cs typeface="Bitstream Charter"/>
              </a:rPr>
              <a:t>08 / 12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5E18EBC-52F3-4184-81ED-7373B971CA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57950"/>
            <a:ext cx="85725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70000"/>
          </a:bodyPr>
          <a:lstStyle xmlns:a="http://schemas.openxmlformats.org/drawingml/2006/main"/>
          <a:p xmlns:a="http://schemas.openxmlformats.org/drawingml/2006/main">
            <a:pPr algn="l">
              <a:defRPr sz="750" b="0">
                <a:solidFill>
                  <a:srgbClr val="7890A4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750" b="0">
                <a:solidFill>
                  <a:srgbClr val="7890A4"/>
                </a:solidFill>
                <a:latin typeface="Bitstream Charter"/>
                <a:ea typeface="Bitstream Charter"/>
                <a:cs typeface="Bitstream Charter"/>
              </a:rPr>
              <a:t>Aligned to OpenStax Biology 2e. Source links are in speaker notes.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C9F5F63-4FA9-4DC2-9596-F5E40CA3D4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200150"/>
            <a:ext cx="104775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175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175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rPr>
              <a:t>Biogeochemical cycles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95544DC-F87E-439B-ABA1-3159A7B0BD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924050"/>
            <a:ext cx="5905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rPr>
              <a:t>01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0C4BB3B-79B3-4B2E-85C5-704830097B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28750" y="1847850"/>
            <a:ext cx="981075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rPr>
              <a:t>Water cycles through evaporation, condensation, precipitation, runoff and organismal processes.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95246A7-4E4B-42F1-A66D-31F50F051D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990850"/>
            <a:ext cx="5905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rPr>
              <a:t>02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C803B67-E5A0-4CF7-AD78-DA88A8752F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28750" y="2914650"/>
            <a:ext cx="981075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rPr>
              <a:t>Carbon moves through photosynthesis, respiration, decomposition, oceans and long-term geological stores.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9F78010-40B0-4735-8B08-34DD074431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057650"/>
            <a:ext cx="5905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rPr>
              <a:t>03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1D18C36-5289-4FA1-9EAE-F6D3DD7CC7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28750" y="3981450"/>
            <a:ext cx="981075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rPr>
              <a:t>Nitrogen fixation converts atmospheric nitrogen into forms that enter food webs.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99239F6-3E36-4915-BE78-B3D27D945C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24450"/>
            <a:ext cx="5905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rPr>
              <a:t>04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2C05086-139F-41CB-B9E4-F364BD73BD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28750" y="5048250"/>
            <a:ext cx="981075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rPr>
              <a:t>Human combustion, fertilizer use and land change alter the rates and storage pools of these cycles.</a:t>
            </a:r>
          </a:p>
        </p:txBody>
      </p:sp>
    </p:spTree>
    <p:extLst>
      <p:ext uri="{BB962C8B-B14F-4D97-AF65-F5344CB8AC3E}">
        <p14:creationId xmlns:p14="http://schemas.microsoft.com/office/powerpoint/2010/main" val="1789487937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071B2E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34A88D5-ED5A-4C3B-A62C-3630B92EFC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28600"/>
            <a:ext cx="7239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975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rPr>
              <a:t>AFTERHOUR STUDY RESOURCES  •  BIOLOGY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9324140-FC2D-47F1-9CBA-9FAA40E3FC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90550"/>
            <a:ext cx="99060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40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40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Ecology and Modern Biology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8C1F49F-D65E-4E2E-92D5-51FF53D3FC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0" y="266700"/>
            <a:ext cx="11049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900" b="1">
                <a:solidFill>
                  <a:srgbClr val="8FA8BE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900" b="1">
                <a:solidFill>
                  <a:srgbClr val="8FA8BE"/>
                </a:solidFill>
                <a:latin typeface="Bitstream Charter"/>
                <a:ea typeface="Bitstream Charter"/>
                <a:cs typeface="Bitstream Charter"/>
              </a:rPr>
              <a:t>09 / 12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D87EAED-12CC-4CF6-8807-F22F58B5EA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57950"/>
            <a:ext cx="85725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70000"/>
          </a:bodyPr>
          <a:lstStyle xmlns:a="http://schemas.openxmlformats.org/drawingml/2006/main"/>
          <a:p xmlns:a="http://schemas.openxmlformats.org/drawingml/2006/main">
            <a:pPr algn="l">
              <a:defRPr sz="750" b="0">
                <a:solidFill>
                  <a:srgbClr val="7890A4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750" b="0">
                <a:solidFill>
                  <a:srgbClr val="7890A4"/>
                </a:solidFill>
                <a:latin typeface="Bitstream Charter"/>
                <a:ea typeface="Bitstream Charter"/>
                <a:cs typeface="Bitstream Charter"/>
              </a:rPr>
              <a:t>Aligned to OpenStax Biology 2e. Source links are in speaker notes.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29BA374-CF67-4BEE-8D3B-385C02F017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200150"/>
            <a:ext cx="104775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175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175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rPr>
              <a:t>Ecosystems, succession and biomes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AA09635-4A86-4FB8-8C31-CA8E3A9896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924050"/>
            <a:ext cx="5905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rPr>
              <a:t>01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A904C43-3308-47D2-AFE3-FD2E47C3BE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28750" y="1847850"/>
            <a:ext cx="981075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rPr>
              <a:t>Primary succession begins where soil is absent; secondary succession begins after disturbance leaves soil.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B189BAA-F4D8-40DA-A6EB-56C4FBA72F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990850"/>
            <a:ext cx="5905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rPr>
              <a:t>02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D719711-783D-4BBB-97AF-E23A1C8EC7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28750" y="2914650"/>
            <a:ext cx="981075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rPr>
              <a:t>Communities change over time as species modify conditions and respond to later arrivals.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DA3DDEA-A669-4DE6-891D-DA3B49A503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057650"/>
            <a:ext cx="5905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rPr>
              <a:t>03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1050037-A99C-48B5-8246-9CFDF9284D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28750" y="3981450"/>
            <a:ext cx="981075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rPr>
              <a:t>Climate, especially temperature and precipitation, strongly influences terrestrial biome distribution.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71EFEFA-9864-4CCE-B88E-6ED606EB4B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24450"/>
            <a:ext cx="5905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rPr>
              <a:t>04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E07B8F3-393C-4EAE-BCD8-982B938255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28750" y="5048250"/>
            <a:ext cx="981075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rPr>
              <a:t>Aquatic systems vary with salinity, depth, flow, light and nutrient availability.</a:t>
            </a:r>
          </a:p>
        </p:txBody>
      </p:sp>
    </p:spTree>
    <p:extLst>
      <p:ext uri="{BB962C8B-B14F-4D97-AF65-F5344CB8AC3E}">
        <p14:creationId xmlns:p14="http://schemas.microsoft.com/office/powerpoint/2010/main" val="1782934291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071B2E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7CBB858-B9D1-4DE0-A1F8-EF46A68351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28600"/>
            <a:ext cx="7239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975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rPr>
              <a:t>AFTERHOUR STUDY RESOURCES  •  BIOLOGY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8BD5D2B-AC0E-4C03-BA25-99FA051545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90550"/>
            <a:ext cx="99060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40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40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Ecology and Modern Biology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2A95847-28DA-49AA-BD24-5B955F0D3E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0" y="266700"/>
            <a:ext cx="11049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900" b="1">
                <a:solidFill>
                  <a:srgbClr val="8FA8BE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900" b="1">
                <a:solidFill>
                  <a:srgbClr val="8FA8BE"/>
                </a:solidFill>
                <a:latin typeface="Bitstream Charter"/>
                <a:ea typeface="Bitstream Charter"/>
                <a:cs typeface="Bitstream Charter"/>
              </a:rPr>
              <a:t>10 / 12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AC3D482-32A4-4008-98FD-37451E264B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57950"/>
            <a:ext cx="85725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70000"/>
          </a:bodyPr>
          <a:lstStyle xmlns:a="http://schemas.openxmlformats.org/drawingml/2006/main"/>
          <a:p xmlns:a="http://schemas.openxmlformats.org/drawingml/2006/main">
            <a:pPr algn="l">
              <a:defRPr sz="750" b="0">
                <a:solidFill>
                  <a:srgbClr val="7890A4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750" b="0">
                <a:solidFill>
                  <a:srgbClr val="7890A4"/>
                </a:solidFill>
                <a:latin typeface="Bitstream Charter"/>
                <a:ea typeface="Bitstream Charter"/>
                <a:cs typeface="Bitstream Charter"/>
              </a:rPr>
              <a:t>Aligned to OpenStax Biology 2e. Source links are in speaker notes.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5B2456E-70CC-424D-9EA4-D40A70F6CE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200150"/>
            <a:ext cx="104775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175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175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rPr>
              <a:t>Biodiversity and modern tools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5BB2817-48FD-4B5D-B7B6-7780C77FFC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924050"/>
            <a:ext cx="5905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rPr>
              <a:t>01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96C0ABC-1DD0-493A-B628-7895F4E7E5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28750" y="1847850"/>
            <a:ext cx="981075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rPr>
              <a:t>Biodiversity includes genetic variation, species diversity and ecosystem diversity.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9851A12-014D-46A4-B81E-71E497BB1E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990850"/>
            <a:ext cx="5905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rPr>
              <a:t>02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CA387E1-0593-4736-876A-19F7C8CD5E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28750" y="2914650"/>
            <a:ext cx="981075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rPr>
              <a:t>Major threats include habitat loss, overharvesting, invasive species, pollution and climate change.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A4E5918-8666-4FA6-B1C9-B82EF8FA03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057650"/>
            <a:ext cx="5905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rPr>
              <a:t>03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5FED9DB-347B-43E9-A6C1-F9CCD0B77E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28750" y="3981450"/>
            <a:ext cx="981075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rPr>
              <a:t>Conservation combines protected areas, restoration, sustainable use and genetic management.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A23F144-F2A1-44E1-AC22-D56FECEBB2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24450"/>
            <a:ext cx="5905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rPr>
              <a:t>04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435B500-F42B-4B48-A804-1EA8A9CE41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28750" y="5048250"/>
            <a:ext cx="981075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rPr>
              <a:t>Genomics, remote sensing, modeling and systems biology connect molecular data with organism and ecosystem responses.</a:t>
            </a:r>
          </a:p>
        </p:txBody>
      </p:sp>
    </p:spTree>
    <p:extLst>
      <p:ext uri="{BB962C8B-B14F-4D97-AF65-F5344CB8AC3E}">
        <p14:creationId xmlns:p14="http://schemas.microsoft.com/office/powerpoint/2010/main" val="1516810676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071B2E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AFA2278-9ECF-4D76-9D43-936A9184BF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28600"/>
            <a:ext cx="7239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975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rPr>
              <a:t>AFTERHOUR STUDY RESOURCES  •  BIOLOGY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43D9DEB-2097-4BB5-83B9-301F0BD429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90550"/>
            <a:ext cx="99060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40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40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Ecology and Modern Biology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B8F36F9-5322-43B9-8CCE-0A27A9FA11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0" y="266700"/>
            <a:ext cx="11049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900" b="1">
                <a:solidFill>
                  <a:srgbClr val="8FA8BE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900" b="1">
                <a:solidFill>
                  <a:srgbClr val="8FA8BE"/>
                </a:solidFill>
                <a:latin typeface="Bitstream Charter"/>
                <a:ea typeface="Bitstream Charter"/>
                <a:cs typeface="Bitstream Charter"/>
              </a:rPr>
              <a:t>11 / 12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FB22D93-24A2-46DD-95DF-350C500E8E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57950"/>
            <a:ext cx="85725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70000"/>
          </a:bodyPr>
          <a:lstStyle xmlns:a="http://schemas.openxmlformats.org/drawingml/2006/main"/>
          <a:p xmlns:a="http://schemas.openxmlformats.org/drawingml/2006/main">
            <a:pPr algn="l">
              <a:defRPr sz="750" b="0">
                <a:solidFill>
                  <a:srgbClr val="7890A4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750" b="0">
                <a:solidFill>
                  <a:srgbClr val="7890A4"/>
                </a:solidFill>
                <a:latin typeface="Bitstream Charter"/>
                <a:ea typeface="Bitstream Charter"/>
                <a:cs typeface="Bitstream Charter"/>
              </a:rPr>
              <a:t>Aligned to OpenStax Biology 2e. Source links are in speaker notes.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0401A8D-F2FE-4C82-85FA-C4F946A84F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200150"/>
            <a:ext cx="104775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175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175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rPr>
              <a:t>Restoring a damaged wetland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3C1D357-E579-4ED7-96D8-CE9D7154D9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924050"/>
            <a:ext cx="5905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rPr>
              <a:t>01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05536CF-81BF-4A9F-B935-6010131B5E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28750" y="1847850"/>
            <a:ext cx="981075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rPr>
              <a:t>Measure water flow, soil conditions, nutrient levels, native species and invasive populations before intervention.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EFFFBC2-3023-42A5-853F-6BBB9A0C37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990850"/>
            <a:ext cx="5905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rPr>
              <a:t>02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6BBEFED-75F0-42CE-AC34-D389C72F79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28750" y="2914650"/>
            <a:ext cx="981075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rPr>
              <a:t>Restore hydrology and native vegetation while reducing the specific stressors that caused degradation.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659A0E8-31AD-4B98-B6E8-181B067F0D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057650"/>
            <a:ext cx="5905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rPr>
              <a:t>03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172F610-94E4-4120-BBAF-E03D4E9AA5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28750" y="3981450"/>
            <a:ext cx="981075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rPr>
              <a:t>Track indicator species, water quality and food-web recovery over several seasons.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EDC6EE4-2E52-4FF7-81E9-A792A2070B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24450"/>
            <a:ext cx="5905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rPr>
              <a:t>04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098BD77-6B72-4405-843B-51B28B3228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28750" y="5048250"/>
            <a:ext cx="981075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rPr>
              <a:t>Use adaptive management: compare results with targets and revise actions when evidence shows limited recovery.</a:t>
            </a:r>
          </a:p>
        </p:txBody>
      </p:sp>
    </p:spTree>
    <p:extLst>
      <p:ext uri="{BB962C8B-B14F-4D97-AF65-F5344CB8AC3E}">
        <p14:creationId xmlns:p14="http://schemas.microsoft.com/office/powerpoint/2010/main" val="1998015629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071B2E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259001D-816D-4517-B147-72D3204CC3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28600"/>
            <a:ext cx="7239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975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rPr>
              <a:t>AFTERHOUR STUDY RESOURCES  •  BIOLOGY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7B05F13-CA0E-460C-962F-644025E063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90550"/>
            <a:ext cx="99060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40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40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Ecology and Modern Biology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63528B4-82F7-440A-ABF9-93E31054FE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0" y="266700"/>
            <a:ext cx="11049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900" b="1">
                <a:solidFill>
                  <a:srgbClr val="8FA8BE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900" b="1">
                <a:solidFill>
                  <a:srgbClr val="8FA8BE"/>
                </a:solidFill>
                <a:latin typeface="Bitstream Charter"/>
                <a:ea typeface="Bitstream Charter"/>
                <a:cs typeface="Bitstream Charter"/>
              </a:rPr>
              <a:t>12 / 12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C4F7E05-0901-4487-97DF-2303D41090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57950"/>
            <a:ext cx="85725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70000"/>
          </a:bodyPr>
          <a:lstStyle xmlns:a="http://schemas.openxmlformats.org/drawingml/2006/main"/>
          <a:p xmlns:a="http://schemas.openxmlformats.org/drawingml/2006/main">
            <a:pPr algn="l">
              <a:defRPr sz="750" b="0">
                <a:solidFill>
                  <a:srgbClr val="7890A4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750" b="0">
                <a:solidFill>
                  <a:srgbClr val="7890A4"/>
                </a:solidFill>
                <a:latin typeface="Bitstream Charter"/>
                <a:ea typeface="Bitstream Charter"/>
                <a:cs typeface="Bitstream Charter"/>
              </a:rPr>
              <a:t>Aligned to OpenStax Biology 2e. Source links are in speaker notes.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CBE8D06-DC3A-49C9-9213-00BACD2DB5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181100"/>
            <a:ext cx="504825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025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rPr>
              <a:t>Chapter synthesis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7E4F13E-524A-40D0-A5A9-B4CDA73F1B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1181100"/>
            <a:ext cx="504825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025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rPr>
              <a:t>Review questions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60584C6-8844-4893-BFE2-F461B4FD91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733550"/>
            <a:ext cx="4953000" cy="819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rPr>
              <a:t>1. Population size responds to births, deaths and movement, while resources influence growth limits.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8DA3C0E-B362-4B38-A53A-407652E0A7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800350"/>
            <a:ext cx="4953000" cy="819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rPr>
              <a:t>2. Community interactions shape abundance, niches and food-web effects.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C54886F-67EA-4157-AC62-E9E9D0F078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67150"/>
            <a:ext cx="4953000" cy="819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rPr>
              <a:t>3. Energy flows one way through ecosystems, while matter cycles among living and nonliving pools.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4D584D8-F654-4654-B490-DBF17C436F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933950"/>
            <a:ext cx="4953000" cy="819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rPr>
              <a:t>4. Modern biology integrates molecular tools, field evidence and models to solve health and environmental problems.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8AF5E48-DD16-4965-B617-B7FF642495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1733550"/>
            <a:ext cx="4953000" cy="819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rPr>
              <a:t>1. Why can carrying capacity change over time?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C62AB07-CDAF-493D-95C2-980BF25735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800350"/>
            <a:ext cx="4953000" cy="819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rPr>
              <a:t>2. How can removing a keystone predator alter an entire food web?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7B0AEB7-0F63-4A08-963B-5E26A4EAAC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3867150"/>
            <a:ext cx="4953000" cy="819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rPr>
              <a:t>3. Why does available energy decrease at higher trophic levels?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4FA6E4E-45F4-4638-A771-1AEC96D520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4933950"/>
            <a:ext cx="4953000" cy="819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rPr>
              <a:t>4. Which measurements would show whether restoration is working?</a:t>
            </a:r>
          </a:p>
        </p:txBody>
      </p:sp>
    </p:spTree>
    <p:extLst>
      <p:ext uri="{BB962C8B-B14F-4D97-AF65-F5344CB8AC3E}">
        <p14:creationId xmlns:p14="http://schemas.microsoft.com/office/powerpoint/2010/main" val="1353546747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2026-09-19T14:47:23.2400000Z</dcterms:created>
  <dcterms:modified xsi:type="dcterms:W3CDTF">2026-09-19T14:47:23.2400000Z</dcterms:modified>
</coreProperties>
</file>