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3ce6314921f64b2e" /><Relationship Type="http://schemas.openxmlformats.org/officeDocument/2006/relationships/extended-properties" Target="/docProps/app.xml" Id="Rca4389676cab400f" /><Relationship Type="http://schemas.openxmlformats.org/officeDocument/2006/relationships/officeDocument" Target="/ppt/presentation.xml" Id="Ra9a4a57015e441f5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3efcb3b172474fc2"/>
  </p:sldMasterIdLst>
  <p:notesMasterIdLst>
    <p:notesMasterId xmlns:r="http://schemas.openxmlformats.org/officeDocument/2006/relationships" r:id="R8a83986b26ef4383"/>
  </p:notesMasterIdLst>
  <p:sldIdLst>
    <p:sldId xmlns:r="http://schemas.openxmlformats.org/officeDocument/2006/relationships" id="256" r:id="Ra1282374c2494914"/>
    <p:sldId xmlns:r="http://schemas.openxmlformats.org/officeDocument/2006/relationships" id="257" r:id="R135688fa69cc41bf"/>
    <p:sldId xmlns:r="http://schemas.openxmlformats.org/officeDocument/2006/relationships" id="258" r:id="Rf4b59bc61eb443fe"/>
    <p:sldId xmlns:r="http://schemas.openxmlformats.org/officeDocument/2006/relationships" id="259" r:id="R9e36c94df6fb4182"/>
    <p:sldId xmlns:r="http://schemas.openxmlformats.org/officeDocument/2006/relationships" id="260" r:id="R0da648ac3c624412"/>
    <p:sldId xmlns:r="http://schemas.openxmlformats.org/officeDocument/2006/relationships" id="261" r:id="R44688890a5e54fcd"/>
    <p:sldId xmlns:r="http://schemas.openxmlformats.org/officeDocument/2006/relationships" id="262" r:id="R6840768b6a5b4f45"/>
    <p:sldId xmlns:r="http://schemas.openxmlformats.org/officeDocument/2006/relationships" id="263" r:id="Rbf2183464c244adb"/>
    <p:sldId xmlns:r="http://schemas.openxmlformats.org/officeDocument/2006/relationships" id="264" r:id="R8162f0b0fb024c01"/>
    <p:sldId xmlns:r="http://schemas.openxmlformats.org/officeDocument/2006/relationships" id="265" r:id="R4b3131c45c804408"/>
    <p:sldId xmlns:r="http://schemas.openxmlformats.org/officeDocument/2006/relationships" id="266" r:id="R9acac5f0dced4d6e"/>
    <p:sldId xmlns:r="http://schemas.openxmlformats.org/officeDocument/2006/relationships" id="267" r:id="R22a7561aedf04a83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95dc3df70b1e46df" /><Relationship Type="http://schemas.openxmlformats.org/officeDocument/2006/relationships/slideMaster" Target="/ppt/slideMasters/slideMaster1.xml" Id="R3efcb3b172474fc2" /><Relationship Type="http://schemas.openxmlformats.org/officeDocument/2006/relationships/notesMaster" Target="/ppt/notesMasters/notesMaster1.xml" Id="R8a83986b26ef4383" /><Relationship Type="http://schemas.openxmlformats.org/officeDocument/2006/relationships/presProps" Target="/ppt/presProps.xml" Id="Rc077d868068e45b6" /><Relationship Type="http://schemas.openxmlformats.org/officeDocument/2006/relationships/tableStyles" Target="/ppt/tableStyles.xml" Id="Rba8d51c5d35f4df9" /><Relationship Type="http://schemas.openxmlformats.org/officeDocument/2006/relationships/slide" Target="/ppt/slides/slide1.xml" Id="Ra1282374c2494914" /><Relationship Type="http://schemas.openxmlformats.org/officeDocument/2006/relationships/slide" Target="/ppt/slides/slide2.xml" Id="R135688fa69cc41bf" /><Relationship Type="http://schemas.openxmlformats.org/officeDocument/2006/relationships/slide" Target="/ppt/slides/slide3.xml" Id="Rf4b59bc61eb443fe" /><Relationship Type="http://schemas.openxmlformats.org/officeDocument/2006/relationships/slide" Target="/ppt/slides/slide4.xml" Id="R9e36c94df6fb4182" /><Relationship Type="http://schemas.openxmlformats.org/officeDocument/2006/relationships/slide" Target="/ppt/slides/slide5.xml" Id="R0da648ac3c624412" /><Relationship Type="http://schemas.openxmlformats.org/officeDocument/2006/relationships/slide" Target="/ppt/slides/slide6.xml" Id="R44688890a5e54fcd" /><Relationship Type="http://schemas.openxmlformats.org/officeDocument/2006/relationships/slide" Target="/ppt/slides/slide7.xml" Id="R6840768b6a5b4f45" /><Relationship Type="http://schemas.openxmlformats.org/officeDocument/2006/relationships/slide" Target="/ppt/slides/slide8.xml" Id="Rbf2183464c244adb" /><Relationship Type="http://schemas.openxmlformats.org/officeDocument/2006/relationships/slide" Target="/ppt/slides/slide9.xml" Id="R8162f0b0fb024c01" /><Relationship Type="http://schemas.openxmlformats.org/officeDocument/2006/relationships/slide" Target="/ppt/slides/slide10.xml" Id="R4b3131c45c804408" /><Relationship Type="http://schemas.openxmlformats.org/officeDocument/2006/relationships/slide" Target="/ppt/slides/slide11.xml" Id="R9acac5f0dced4d6e" /><Relationship Type="http://schemas.openxmlformats.org/officeDocument/2006/relationships/slide" Target="/ppt/slides/slide12.xml" Id="R22a7561aedf04a83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66b76d1531c64a60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7d8058e824944455" /><Relationship Type="http://schemas.openxmlformats.org/officeDocument/2006/relationships/notesMaster" Target="/ppt/notesMasters/notesMaster1.xml" Id="R53df866718494b95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1434040d9a3346a8" /><Relationship Type="http://schemas.openxmlformats.org/officeDocument/2006/relationships/notesMaster" Target="/ppt/notesMasters/notesMaster1.xml" Id="Re669d80c987c4dcd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2f1a51039ef343ad" /><Relationship Type="http://schemas.openxmlformats.org/officeDocument/2006/relationships/notesMaster" Target="/ppt/notesMasters/notesMaster1.xml" Id="R2bd30ca1a37149be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751bec898d5c4c46" /><Relationship Type="http://schemas.openxmlformats.org/officeDocument/2006/relationships/notesMaster" Target="/ppt/notesMasters/notesMaster1.xml" Id="Rc9d94270c3494c1c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489319b9a0634139" /><Relationship Type="http://schemas.openxmlformats.org/officeDocument/2006/relationships/notesMaster" Target="/ppt/notesMasters/notesMaster1.xml" Id="Rd0cbfbbb2aa94442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09209a66229e4bd2" /><Relationship Type="http://schemas.openxmlformats.org/officeDocument/2006/relationships/notesMaster" Target="/ppt/notesMasters/notesMaster1.xml" Id="R908373c871d440fc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4e15bf37cd194069" /><Relationship Type="http://schemas.openxmlformats.org/officeDocument/2006/relationships/notesMaster" Target="/ppt/notesMasters/notesMaster1.xml" Id="R4eee257d25584fad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cab3d0c70dc94276" /><Relationship Type="http://schemas.openxmlformats.org/officeDocument/2006/relationships/notesMaster" Target="/ppt/notesMasters/notesMaster1.xml" Id="Rf250e18b97764eb2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eeea9541cbad4143" /><Relationship Type="http://schemas.openxmlformats.org/officeDocument/2006/relationships/notesMaster" Target="/ppt/notesMasters/notesMaster1.xml" Id="R7f24b59ef661448c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756ca83a90df41d6" /><Relationship Type="http://schemas.openxmlformats.org/officeDocument/2006/relationships/notesMaster" Target="/ppt/notesMasters/notesMaster1.xml" Id="R88cb3b0ed6c740d4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b929e981d0f844f5" /><Relationship Type="http://schemas.openxmlformats.org/officeDocument/2006/relationships/notesMaster" Target="/ppt/notesMasters/notesMaster1.xml" Id="R05c2c88f21b645d3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2c0d9dd4b0da4fcd" /><Relationship Type="http://schemas.openxmlformats.org/officeDocument/2006/relationships/notesMaster" Target="/ppt/notesMasters/notesMaster1.xml" Id="Rb299327f21de4905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teaching summary by AfterHour Study Resources. Aligned to OpenStax Biology 2e by Mary Ann Clark, Matthew Douglas and Jung Choi, licensed CC BY-NC-SA 4.0.</a:t>
            </a:r>
          </a:p>
          <a:p xmlns:a="http://schemas.openxmlformats.org/drawingml/2006/main">
            <a:r>
              <a:t>Access for free at https://openstax.org/books/biology-2e/pages/18-introduction</a:t>
            </a:r>
          </a:p>
          <a:p xmlns:a="http://schemas.openxmlformats.org/drawingml/2006/main">
            <a:r>
              <a:t>Access for free at https://openstax.org/books/biology-2e/pages/19-introduction</a:t>
            </a:r>
          </a:p>
          <a:p xmlns:a="http://schemas.openxmlformats.org/drawingml/2006/main">
            <a:r>
              <a:t>Access for free at https://openstax.org/books/biology-2e/pages/20-introduction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teaching summary by AfterHour Study Resources. Aligned to OpenStax Biology 2e by Mary Ann Clark, Matthew Douglas and Jung Choi, licensed CC BY-NC-SA 4.0.</a:t>
            </a:r>
          </a:p>
          <a:p xmlns:a="http://schemas.openxmlformats.org/drawingml/2006/main">
            <a:r>
              <a:t>Access for free at https://openstax.org/books/biology-2e/pages/18-introduction</a:t>
            </a:r>
          </a:p>
          <a:p xmlns:a="http://schemas.openxmlformats.org/drawingml/2006/main">
            <a:r>
              <a:t>Access for free at https://openstax.org/books/biology-2e/pages/19-introduction</a:t>
            </a:r>
          </a:p>
          <a:p xmlns:a="http://schemas.openxmlformats.org/drawingml/2006/main">
            <a:r>
              <a:t>Access for free at https://openstax.org/books/biology-2e/pages/20-introduction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Teaching note: Preview these goals before teaching. Return to them during the final review.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teaching summary by AfterHour Study Resources. Aligned to OpenStax Biology 2e by Mary Ann Clark, Matthew Douglas and Jung Choi, licensed CC BY-NC-SA 4.0.</a:t>
            </a:r>
          </a:p>
          <a:p xmlns:a="http://schemas.openxmlformats.org/drawingml/2006/main">
            <a:r>
              <a:t>Access for free at https://openstax.org/books/biology-2e/pages/18-introduction</a:t>
            </a:r>
          </a:p>
          <a:p xmlns:a="http://schemas.openxmlformats.org/drawingml/2006/main">
            <a:r>
              <a:t>Access for free at https://openstax.org/books/biology-2e/pages/19-introduction</a:t>
            </a:r>
          </a:p>
          <a:p xmlns:a="http://schemas.openxmlformats.org/drawingml/2006/main">
            <a:r>
              <a:t>Access for free at https://openstax.org/books/biology-2e/pages/20-introduction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Teaching note: Explain each point in sequence. Ask students to connect "Evidence for evolution" with the preceding section and provide their own biological example.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teaching summary by AfterHour Study Resources. Aligned to OpenStax Biology 2e by Mary Ann Clark, Matthew Douglas and Jung Choi, licensed CC BY-NC-SA 4.0.</a:t>
            </a:r>
          </a:p>
          <a:p xmlns:a="http://schemas.openxmlformats.org/drawingml/2006/main">
            <a:r>
              <a:t>Access for free at https://openstax.org/books/biology-2e/pages/18-introduction</a:t>
            </a:r>
          </a:p>
          <a:p xmlns:a="http://schemas.openxmlformats.org/drawingml/2006/main">
            <a:r>
              <a:t>Access for free at https://openstax.org/books/biology-2e/pages/19-introduction</a:t>
            </a:r>
          </a:p>
          <a:p xmlns:a="http://schemas.openxmlformats.org/drawingml/2006/main">
            <a:r>
              <a:t>Access for free at https://openstax.org/books/biology-2e/pages/20-introduction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Teaching note: Explain each point in sequence. Ask students to connect "Darwin's reasoning" with the preceding section and provide their own biological example.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teaching summary by AfterHour Study Resources. Aligned to OpenStax Biology 2e by Mary Ann Clark, Matthew Douglas and Jung Choi, licensed CC BY-NC-SA 4.0.</a:t>
            </a:r>
          </a:p>
          <a:p xmlns:a="http://schemas.openxmlformats.org/drawingml/2006/main">
            <a:r>
              <a:t>Access for free at https://openstax.org/books/biology-2e/pages/18-introduction</a:t>
            </a:r>
          </a:p>
          <a:p xmlns:a="http://schemas.openxmlformats.org/drawingml/2006/main">
            <a:r>
              <a:t>Access for free at https://openstax.org/books/biology-2e/pages/19-introduction</a:t>
            </a:r>
          </a:p>
          <a:p xmlns:a="http://schemas.openxmlformats.org/drawingml/2006/main">
            <a:r>
              <a:t>Access for free at https://openstax.org/books/biology-2e/pages/20-introduction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Teaching note: Explain each point in sequence. Ask students to connect "Natural selection and adaptation" with the preceding section and provide their own biological example.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teaching summary by AfterHour Study Resources. Aligned to OpenStax Biology 2e by Mary Ann Clark, Matthew Douglas and Jung Choi, licensed CC BY-NC-SA 4.0.</a:t>
            </a:r>
          </a:p>
          <a:p xmlns:a="http://schemas.openxmlformats.org/drawingml/2006/main">
            <a:r>
              <a:t>Access for free at https://openstax.org/books/biology-2e/pages/18-introduction</a:t>
            </a:r>
          </a:p>
          <a:p xmlns:a="http://schemas.openxmlformats.org/drawingml/2006/main">
            <a:r>
              <a:t>Access for free at https://openstax.org/books/biology-2e/pages/19-introduction</a:t>
            </a:r>
          </a:p>
          <a:p xmlns:a="http://schemas.openxmlformats.org/drawingml/2006/main">
            <a:r>
              <a:t>Access for free at https://openstax.org/books/biology-2e/pages/20-introduction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Teaching note: Explain each point in sequence. Ask students to connect "Population genetics" with the preceding section and provide their own biological example.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teaching summary by AfterHour Study Resources. Aligned to OpenStax Biology 2e by Mary Ann Clark, Matthew Douglas and Jung Choi, licensed CC BY-NC-SA 4.0.</a:t>
            </a:r>
          </a:p>
          <a:p xmlns:a="http://schemas.openxmlformats.org/drawingml/2006/main">
            <a:r>
              <a:t>Access for free at https://openstax.org/books/biology-2e/pages/18-introduction</a:t>
            </a:r>
          </a:p>
          <a:p xmlns:a="http://schemas.openxmlformats.org/drawingml/2006/main">
            <a:r>
              <a:t>Access for free at https://openstax.org/books/biology-2e/pages/19-introduction</a:t>
            </a:r>
          </a:p>
          <a:p xmlns:a="http://schemas.openxmlformats.org/drawingml/2006/main">
            <a:r>
              <a:t>Access for free at https://openstax.org/books/biology-2e/pages/20-introduction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Teaching note: Explain each point in sequence. Ask students to connect "Selection patterns" with the preceding section and provide their own biological example.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teaching summary by AfterHour Study Resources. Aligned to OpenStax Biology 2e by Mary Ann Clark, Matthew Douglas and Jung Choi, licensed CC BY-NC-SA 4.0.</a:t>
            </a:r>
          </a:p>
          <a:p xmlns:a="http://schemas.openxmlformats.org/drawingml/2006/main">
            <a:r>
              <a:t>Access for free at https://openstax.org/books/biology-2e/pages/18-introduction</a:t>
            </a:r>
          </a:p>
          <a:p xmlns:a="http://schemas.openxmlformats.org/drawingml/2006/main">
            <a:r>
              <a:t>Access for free at https://openstax.org/books/biology-2e/pages/19-introduction</a:t>
            </a:r>
          </a:p>
          <a:p xmlns:a="http://schemas.openxmlformats.org/drawingml/2006/main">
            <a:r>
              <a:t>Access for free at https://openstax.org/books/biology-2e/pages/20-introduction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Teaching note: Explain each point in sequence. Ask students to connect "Drift, gene flow and mutation" with the preceding section and provide their own biological example.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teaching summary by AfterHour Study Resources. Aligned to OpenStax Biology 2e by Mary Ann Clark, Matthew Douglas and Jung Choi, licensed CC BY-NC-SA 4.0.</a:t>
            </a:r>
          </a:p>
          <a:p xmlns:a="http://schemas.openxmlformats.org/drawingml/2006/main">
            <a:r>
              <a:t>Access for free at https://openstax.org/books/biology-2e/pages/18-introduction</a:t>
            </a:r>
          </a:p>
          <a:p xmlns:a="http://schemas.openxmlformats.org/drawingml/2006/main">
            <a:r>
              <a:t>Access for free at https://openstax.org/books/biology-2e/pages/19-introduction</a:t>
            </a:r>
          </a:p>
          <a:p xmlns:a="http://schemas.openxmlformats.org/drawingml/2006/main">
            <a:r>
              <a:t>Access for free at https://openstax.org/books/biology-2e/pages/20-introduction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Teaching note: Explain each point in sequence. Ask students to connect "Speciation" with the preceding section and provide their own biological example.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teaching summary by AfterHour Study Resources. Aligned to OpenStax Biology 2e by Mary Ann Clark, Matthew Douglas and Jung Choi, licensed CC BY-NC-SA 4.0.</a:t>
            </a:r>
          </a:p>
          <a:p xmlns:a="http://schemas.openxmlformats.org/drawingml/2006/main">
            <a:r>
              <a:t>Access for free at https://openstax.org/books/biology-2e/pages/18-introduction</a:t>
            </a:r>
          </a:p>
          <a:p xmlns:a="http://schemas.openxmlformats.org/drawingml/2006/main">
            <a:r>
              <a:t>Access for free at https://openstax.org/books/biology-2e/pages/19-introduction</a:t>
            </a:r>
          </a:p>
          <a:p xmlns:a="http://schemas.openxmlformats.org/drawingml/2006/main">
            <a:r>
              <a:t>Access for free at https://openstax.org/books/biology-2e/pages/20-introduction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Teaching note: Explain each point in sequence. Ask students to connect "Phylogenies and macroevolution" with the preceding section and provide their own biological example.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teaching summary by AfterHour Study Resources. Aligned to OpenStax Biology 2e by Mary Ann Clark, Matthew Douglas and Jung Choi, licensed CC BY-NC-SA 4.0.</a:t>
            </a:r>
          </a:p>
          <a:p xmlns:a="http://schemas.openxmlformats.org/drawingml/2006/main">
            <a:r>
              <a:t>Access for free at https://openstax.org/books/biology-2e/pages/18-introduction</a:t>
            </a:r>
          </a:p>
          <a:p xmlns:a="http://schemas.openxmlformats.org/drawingml/2006/main">
            <a:r>
              <a:t>Access for free at https://openstax.org/books/biology-2e/pages/19-introduction</a:t>
            </a:r>
          </a:p>
          <a:p xmlns:a="http://schemas.openxmlformats.org/drawingml/2006/main">
            <a:r>
              <a:t>Access for free at https://openstax.org/books/biology-2e/pages/20-introduction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Teaching note: Work through this application aloud. Ask students to justify each step with a concept from the lesson.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teaching summary by AfterHour Study Resources. Aligned to OpenStax Biology 2e by Mary Ann Clark, Matthew Douglas and Jung Choi, licensed CC BY-NC-SA 4.0.</a:t>
            </a:r>
          </a:p>
          <a:p xmlns:a="http://schemas.openxmlformats.org/drawingml/2006/main">
            <a:r>
              <a:t>Access for free at https://openstax.org/books/biology-2e/pages/18-introduction</a:t>
            </a:r>
          </a:p>
          <a:p xmlns:a="http://schemas.openxmlformats.org/drawingml/2006/main">
            <a:r>
              <a:t>Access for free at https://openstax.org/books/biology-2e/pages/19-introduction</a:t>
            </a:r>
          </a:p>
          <a:p xmlns:a="http://schemas.openxmlformats.org/drawingml/2006/main">
            <a:r>
              <a:t>Access for free at https://openstax.org/books/biology-2e/pages/20-introduction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Teaching note: Use the synthesis statements as an answer framework. Require evidence and biological vocabulary in responses.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787deb4d90f4dd0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480d3e4ddc334e8e" /><Relationship Type="http://schemas.openxmlformats.org/officeDocument/2006/relationships/slideLayout" Target="/ppt/slideLayouts/slideLayout1.xml" Id="R7713878ba4ba4002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7713878ba4ba4002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beddd1214d84982" /><Relationship Type="http://schemas.openxmlformats.org/officeDocument/2006/relationships/notesSlide" Target="/ppt/notesSlides/notesSlide1.xml" Id="Rd36f60628ad74c42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630cfac492645bd" /><Relationship Type="http://schemas.openxmlformats.org/officeDocument/2006/relationships/notesSlide" Target="/ppt/notesSlides/notesSlide2.xml" Id="R2e921332394e47ba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fc6d8dbfa3642f2" /><Relationship Type="http://schemas.openxmlformats.org/officeDocument/2006/relationships/notesSlide" Target="/ppt/notesSlides/notesSlide3.xml" Id="R9f3a937207e64357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2171c1448c04486" /><Relationship Type="http://schemas.openxmlformats.org/officeDocument/2006/relationships/notesSlide" Target="/ppt/notesSlides/notesSlide4.xml" Id="R38a24f122008413d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30d0e70681b4d30" /><Relationship Type="http://schemas.openxmlformats.org/officeDocument/2006/relationships/notesSlide" Target="/ppt/notesSlides/notesSlide5.xml" Id="Rd0a72c17ada3423f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c5244c3e4214bab" /><Relationship Type="http://schemas.openxmlformats.org/officeDocument/2006/relationships/notesSlide" Target="/ppt/notesSlides/notesSlide6.xml" Id="Rcce9978b8b91495e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22ab97ee95c45f8" /><Relationship Type="http://schemas.openxmlformats.org/officeDocument/2006/relationships/notesSlide" Target="/ppt/notesSlides/notesSlide7.xml" Id="R74c27c67f4b347af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b53b7a7f8b94dd1" /><Relationship Type="http://schemas.openxmlformats.org/officeDocument/2006/relationships/notesSlide" Target="/ppt/notesSlides/notesSlide8.xml" Id="Ra49bdc52f63749c9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3a2327aebda4ab0" /><Relationship Type="http://schemas.openxmlformats.org/officeDocument/2006/relationships/notesSlide" Target="/ppt/notesSlides/notesSlide9.xml" Id="Rdac2d7f63f8349aa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7198246d08a4a8e" /><Relationship Type="http://schemas.openxmlformats.org/officeDocument/2006/relationships/notesSlide" Target="/ppt/notesSlides/notesSlide10.xml" Id="Rb8368a1575d04f00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e2506cf7ea043fc" /><Relationship Type="http://schemas.openxmlformats.org/officeDocument/2006/relationships/notesSlide" Target="/ppt/notesSlides/notesSlide11.xml" Id="Rf0588c3b95ce4800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207d6fc26d14e5e" /><Relationship Type="http://schemas.openxmlformats.org/officeDocument/2006/relationships/notesSlide" Target="/ppt/notesSlides/notesSlide12.xml" Id="Rea784fc92c5a418f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71B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57B9990-463D-4967-9596-2CF62739B4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66750"/>
            <a:ext cx="9334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BIOLOGY  •  COMPLETE LECTURE 12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9F2B882-B521-4BCC-9E28-4B29CD6658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19250"/>
            <a:ext cx="104775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9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9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Evolution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D5FC158-1A49-4605-A8EE-2A7038758D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86125"/>
            <a:ext cx="9334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B7C8D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>
                <a:solidFill>
                  <a:srgbClr val="B7C8D8"/>
                </a:solidFill>
                <a:latin typeface="Bitstream Charter"/>
                <a:ea typeface="Bitstream Charter"/>
                <a:cs typeface="Bitstream Charter"/>
              </a:rPr>
              <a:t>8 lesson sections • application • chapter review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0700A1B-3A10-48E8-A8A9-B235580C95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467350"/>
            <a:ext cx="8572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AfterHour Study Resources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AE7B4CC-BED3-4A12-A0BB-120139B38F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867400"/>
            <a:ext cx="857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0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Complete, editable lecture notes</a:t>
            </a:r>
          </a:p>
        </p:txBody>
      </p:sp>
    </p:spTree>
    <p:extLst>
      <p:ext uri="{BB962C8B-B14F-4D97-AF65-F5344CB8AC3E}">
        <p14:creationId xmlns:p14="http://schemas.microsoft.com/office/powerpoint/2010/main" val="118084965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71B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C7A8217-C909-450B-8120-28C20DA40D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860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AFTERHOUR STUDY RESOURCES  •  BIOLOGY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607334F-9F1A-44F5-8CCD-37037586F9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9906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Evolution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E5CE10D-0EDC-4713-BF4E-415245ECEA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266700"/>
            <a:ext cx="11049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rPr>
              <a:t>02 / 12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5642E8E-675F-42F2-88FC-977C643497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857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rPr>
              <a:t>Aligned to OpenStax Biology 2e. Source links are in speaker notes.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62170CB-2C2D-4A14-AEC3-7EA2F33BD0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00150"/>
            <a:ext cx="10477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Learning objectives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7B12609-9A4C-45F5-9045-FD617A38F3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240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AF9DFCC-6D47-4D7E-87E7-90CBB7A072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18478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Explain natural selection and distinguish it from individual change.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023AB46-C9FA-4C82-BDE2-721A6B41BE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908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DCEFCD3-6BBE-42DB-9190-9A0FD71528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29146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Use population genetics to describe evolutionary mechanisms.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727FF74-9521-47A5-824A-18B1671F93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576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B2A4DC0-48AA-4E15-91BF-1A87B24B8F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39814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Explain how reproductive isolation leads to speciation.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96BC846-4E34-4B56-A2FB-1C0F504B31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244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04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CECFCF6-1B9B-4DE8-8D1A-ACD1E04DFC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50482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Interpret evidence from fossils, anatomy, biogeography and molecular data.</a:t>
            </a:r>
          </a:p>
        </p:txBody>
      </p:sp>
    </p:spTree>
    <p:extLst>
      <p:ext uri="{BB962C8B-B14F-4D97-AF65-F5344CB8AC3E}">
        <p14:creationId xmlns:p14="http://schemas.microsoft.com/office/powerpoint/2010/main" val="100256156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71B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92BF3B0-8BE0-4144-AEE6-8FBC3EB30F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860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AFTERHOUR STUDY RESOURCES  •  BIOLOGY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744B705-8F01-4C98-A2BC-0AA9EF6BFD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9906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Evolution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5A8BF06-F77A-4D72-90CB-A5F0F4CAC4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266700"/>
            <a:ext cx="11049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rPr>
              <a:t>03 / 12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97AD87E-7A80-434D-B46F-6955762AA7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857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rPr>
              <a:t>Aligned to OpenStax Biology 2e. Source links are in speaker notes.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28485B8-938A-4523-841F-F0B97CD5FB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00150"/>
            <a:ext cx="10477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Evidence for evolution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E1D9E3D-CC53-4F11-9F56-366AA3299F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240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14CC51C-A6D4-485A-B22A-E05FD7BEDB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18478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Fossils document extinct forms and sequences of change through geological time.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56A2D34-3200-42FE-83EF-F747B16660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908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CDEE5E0-5043-4574-9B05-0C01EF092C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29146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Homologous structures share underlying anatomy because of common ancestry.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D701CEE-E404-40B2-A666-64EF61E1A8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576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054F646-8D26-40BE-8A44-3A7E5B5252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39814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Vestigial traits retain reduced features inherited from ancestors.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719F4F9-A9AC-43FD-8781-B3F0F13251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244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04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4299AB0-1BC8-47D6-AF0B-97A777CFCB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50482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DNA and protein similarities provide quantitative evidence of evolutionary relationships.</a:t>
            </a:r>
          </a:p>
        </p:txBody>
      </p:sp>
    </p:spTree>
    <p:extLst>
      <p:ext uri="{BB962C8B-B14F-4D97-AF65-F5344CB8AC3E}">
        <p14:creationId xmlns:p14="http://schemas.microsoft.com/office/powerpoint/2010/main" val="137731183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71B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E0383C1-BFD1-4B0C-ABB0-1FD7A37D78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860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AFTERHOUR STUDY RESOURCES  •  BIOLOGY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951A58B-E4DF-41F9-84CF-13A2DABAB5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9906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Evolution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C5F3EAD-8199-4B13-8492-DCAA690D5E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266700"/>
            <a:ext cx="11049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rPr>
              <a:t>04 / 12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194FBF3-649F-407B-B3D7-BEDC03CF14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857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rPr>
              <a:t>Aligned to OpenStax Biology 2e. Source links are in speaker notes.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90F69DC-9B53-41A3-9B4A-340723EF51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00150"/>
            <a:ext cx="10477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Darwin's reasoning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0D0D46E-D022-4358-BEAB-FEE128FE9A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240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625D891-3AD8-4341-9DCB-F3227AAA79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18478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Populations produce more offspring than available resources can support.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E0B9131-48B1-4C6A-9BA8-38F1337019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908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06A2022-1960-4BEE-9E73-FEB3FFCF28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29146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Individuals vary, and some variation is heritable.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D2D3425-E611-4DC6-9B7A-044A51B9BC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576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93392F3-450E-4075-989F-F815CC82ED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39814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Individuals with advantageous inherited traits leave more surviving offspring in that environment.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C6DD4E6-AA2E-4F00-9EE8-8351D94DE9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244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04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2F2CA7D-E86F-4365-947C-510C0EED81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50482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Over generations, those traits become more common and the population changes.</a:t>
            </a:r>
          </a:p>
        </p:txBody>
      </p:sp>
    </p:spTree>
    <p:extLst>
      <p:ext uri="{BB962C8B-B14F-4D97-AF65-F5344CB8AC3E}">
        <p14:creationId xmlns:p14="http://schemas.microsoft.com/office/powerpoint/2010/main" val="127394105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71B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9F34498-8DC5-4241-A21C-1CFAEB0A11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860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AFTERHOUR STUDY RESOURCES  •  BIOLOGY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21637CC-4E75-4387-99E1-0D8BD6EE48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9906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Evolution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3347B24-9EAD-412C-ADF8-BFC620BDC7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266700"/>
            <a:ext cx="11049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rPr>
              <a:t>05 / 12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31B621A-48EF-4640-B96D-1721987CDC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857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rPr>
              <a:t>Aligned to OpenStax Biology 2e. Source links are in speaker notes.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6ADDA57-7199-4FBC-AD47-DBA84B4F7D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00150"/>
            <a:ext cx="10477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Natural selection and adaptation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C097F6A-1077-42E6-BE23-42A719A00E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240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8090EE2-87AB-47DE-8443-EB37E16D0E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18478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Natural selection acts on phenotypes but changes allele frequencies in populations.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227B7C5-0C51-47E6-B754-42CD1BF87E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908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DB02252-E558-49FB-81C4-F9BC701CDE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29146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Fitness means relative reproductive success in a particular environment.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BF5ADE7-CDA7-4B31-88E2-9D9B0B0390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576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FCFEE92-0CB2-4E03-9B0F-4E473E8C93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39814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An adaptation is an inherited trait shaped by selection because it improved fitness.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ADD8AC6-8A0F-4EE3-958B-A2AF31D7C4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244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04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8B54DBB-BC5E-42DF-AE81-E8DAC6B358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50482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Selection cannot create needed variation on demand or produce perfect organisms.</a:t>
            </a:r>
          </a:p>
        </p:txBody>
      </p:sp>
    </p:spTree>
    <p:extLst>
      <p:ext uri="{BB962C8B-B14F-4D97-AF65-F5344CB8AC3E}">
        <p14:creationId xmlns:p14="http://schemas.microsoft.com/office/powerpoint/2010/main" val="104956167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71B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7600FC6-10F1-4B2A-B8DB-3D69BD49F8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860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AFTERHOUR STUDY RESOURCES  •  BIOLOGY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E217CCB-7A23-4863-8C29-6946BB2830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9906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Evolution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75D8FA4-2315-4525-9A12-CC657CD72F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266700"/>
            <a:ext cx="11049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rPr>
              <a:t>06 / 12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A5A5386-0F0B-4C44-B60D-E2F833918D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857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rPr>
              <a:t>Aligned to OpenStax Biology 2e. Source links are in speaker notes.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111DD08-194C-48E5-81B3-AC3FA78472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00150"/>
            <a:ext cx="10477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Population genetics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4AE5CFA-4B7C-4017-B585-D4CAAA5F9E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240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C7AFE67-E3F0-478D-97B0-9BE5434FB9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18478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A gene pool contains all alleles present in a population.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C71514B-5832-4F68-9BC2-D2D9F5A6FE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908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B2867D2-07BB-4360-B0C7-7D5B6EFC31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29146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Microevolution is a change in allele frequency across generations.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CD0B414-416D-4820-BBF1-C5B0CF6037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576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25B46A5-3C2C-4DDA-B2F1-3ED8030FD9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39814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Hardy-Weinberg equilibrium provides a null model with no selection, mutation, migration, drift or nonrandom mating.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1A75BD0-3455-4382-9D61-3B0D4FB523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244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04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B6E4527-E6A6-4694-9995-82AAD62596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50482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Departures from assumptions identify processes that may be changing the population.</a:t>
            </a:r>
          </a:p>
        </p:txBody>
      </p:sp>
    </p:spTree>
    <p:extLst>
      <p:ext uri="{BB962C8B-B14F-4D97-AF65-F5344CB8AC3E}">
        <p14:creationId xmlns:p14="http://schemas.microsoft.com/office/powerpoint/2010/main" val="312091343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71B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C477C35-8254-4CA8-A5CB-CB651078C3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860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AFTERHOUR STUDY RESOURCES  •  BIOLOGY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417D142-8212-4505-85F9-173003D4BD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9906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Evolution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EC70426-3755-4FAF-BFAD-8AB4FB0BD8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266700"/>
            <a:ext cx="11049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rPr>
              <a:t>07 / 12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14E8A73-58DC-4459-A869-15136745B9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857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rPr>
              <a:t>Aligned to OpenStax Biology 2e. Source links are in speaker notes.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D8D6020-002D-4666-9ECF-EAEA0FC648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00150"/>
            <a:ext cx="10477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Selection patterns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91F321A-E60E-455A-A686-BA7F2B5ED1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240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B146204-748D-4A22-8CD7-0BAB9B8B55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18478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Directional selection favors one extreme and shifts the population average.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87DF09D-5722-49AF-B928-422E301AA1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908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7B895C2-9195-4619-9796-B8E978C4F7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29146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Stabilizing selection favors intermediate phenotypes and reduces extreme variation.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915CD89-7314-442C-A8B9-ACC93F2539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576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15362E4-3F8F-4DC3-8129-A1FBF4E759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39814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Disruptive selection favors both extremes and can increase population variation.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73D6404-32B4-4F16-AFCE-488CFBEE5C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244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04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EB23B7B-B3C4-477C-A397-3E9F9C5633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50482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Sexual selection favors traits that improve mating success even if they carry survival costs.</a:t>
            </a:r>
          </a:p>
        </p:txBody>
      </p:sp>
    </p:spTree>
    <p:extLst>
      <p:ext uri="{BB962C8B-B14F-4D97-AF65-F5344CB8AC3E}">
        <p14:creationId xmlns:p14="http://schemas.microsoft.com/office/powerpoint/2010/main" val="113947900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71B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41C9948-DC6F-4E8E-B5DC-27AC991A35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860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AFTERHOUR STUDY RESOURCES  •  BIOLOGY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0602656-BEDF-4B1A-90A7-FC77C8E9FC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9906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Evolution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7598CF5-6CA5-4DF2-BBB9-DE414DA054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266700"/>
            <a:ext cx="11049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rPr>
              <a:t>08 / 12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6844BFA-2F5A-49FC-8F77-2A67DD1AD6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857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rPr>
              <a:t>Aligned to OpenStax Biology 2e. Source links are in speaker notes.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4E0AE95-271C-44AE-A2FE-4EC5EF162F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00150"/>
            <a:ext cx="10477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Drift, gene flow and mutation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EA2EBCD-FBD3-4605-890D-A11291C2E3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240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E44D0DA-A792-4B4D-8CC7-115F398637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18478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Genetic drift changes allele frequencies randomly and has stronger effects in small populations.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83F1B7A-E355-40B6-ADDD-ACE95ECB24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908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BEB858F-260D-4310-9267-8DF6DAECFE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29146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A bottleneck sharply reduces population size and can remove variation by chance.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ADEA2A1-8133-4CE6-931B-811594841C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576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BCB3D83-1D3F-458F-85F4-FFE5281A73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39814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A founder effect occurs when a small group establishes a new population.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75B1172-EE89-4E11-9A21-A5B7485D50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244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04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6F3C633-9FB4-468B-A8CF-F75596327C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50482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Gene flow moves alleles among populations, while mutation creates new alleles.</a:t>
            </a:r>
          </a:p>
        </p:txBody>
      </p:sp>
    </p:spTree>
    <p:extLst>
      <p:ext uri="{BB962C8B-B14F-4D97-AF65-F5344CB8AC3E}">
        <p14:creationId xmlns:p14="http://schemas.microsoft.com/office/powerpoint/2010/main" val="173336246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71B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94FBF2E-F3DC-4F3C-85AB-575DA4B2F2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860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AFTERHOUR STUDY RESOURCES  •  BIOLOGY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F84B08E-F02A-40AA-B8F2-7BDF34753F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9906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Evolution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1FEFC72-FBDD-4FB6-B267-2609D25859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266700"/>
            <a:ext cx="11049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rPr>
              <a:t>09 / 12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302DA44-2F51-4D21-B39A-9EFA175CAC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857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rPr>
              <a:t>Aligned to OpenStax Biology 2e. Source links are in speaker notes.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C6E1925-D8E2-4A5E-971A-77DB6573B6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00150"/>
            <a:ext cx="10477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Speciation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B5FDA7F-B58B-45DA-B732-AE7C7B8F4C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240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6FF074D-5682-4871-9EA3-C383732F67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18478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A biological species includes populations that can interbreed and remain reproductively connected.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F04BA3C-377E-4F32-89BF-013D7E2EB4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908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341CBF6-6821-424E-8E0D-17D7B5310E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29146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Geographic separation can reduce gene flow and allow populations to diverge.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596330B-F234-4ECA-B6CC-8A2A631DA5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576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CA29475-C08C-4CBB-B3A4-9210BDFB3E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39814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Behavioral, temporal, mechanical or gametic barriers can prevent fertilization.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AACC7AA-D404-4F26-A3AE-FA473FEE7F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244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04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82BDBBB-029B-4BE7-9875-1E5FE27668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50482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Hybrid weakness, sterility or breakdown can reduce gene flow after fertilization.</a:t>
            </a:r>
          </a:p>
        </p:txBody>
      </p:sp>
    </p:spTree>
    <p:extLst>
      <p:ext uri="{BB962C8B-B14F-4D97-AF65-F5344CB8AC3E}">
        <p14:creationId xmlns:p14="http://schemas.microsoft.com/office/powerpoint/2010/main" val="1319989261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71B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048DEDE-F960-488F-BE5E-7E72EA4FEB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860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AFTERHOUR STUDY RESOURCES  •  BIOLOGY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AF33BDF-0079-44FA-98EF-FD8AC40867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9906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Evolution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127F170-47AF-455F-9CBC-AC805D12E4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266700"/>
            <a:ext cx="11049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rPr>
              <a:t>10 / 12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48DFAB3-CB0A-4908-96F8-40914DF24E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857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rPr>
              <a:t>Aligned to OpenStax Biology 2e. Source links are in speaker notes.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D2E5352-0BBE-42CB-A339-4FE0B22C2A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00150"/>
            <a:ext cx="10477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Phylogenies and macroevolution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119D3A8-2265-416A-985F-03DAD26F0F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240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CFDACB4-4F03-4308-ACD3-A42F979D81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18478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Phylogenetic trees represent hypotheses about common ancestry and branching order.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35125D7-90C7-4114-BD8C-D4886850A4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908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4D75E3E-0E3A-465D-B2C0-4B9E7EAE21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29146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A node represents a common ancestor, while a clade includes an ancestor and all descendants.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D1246DE-0F0A-4F28-B047-AA10CE687A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576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80CBA7A-AB1C-4F35-9DB5-D180480EFA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39814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Shared derived characters and molecular sequences help reconstruct relationships.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3CBEB5E-1AA8-4C67-9C90-FDA63E5640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244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04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4CA5E06-A6C2-4ABA-A6FA-F8754A70EC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50482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Extinction, adaptive radiation and changing developmental patterns shape large-scale evolutionary history.</a:t>
            </a:r>
          </a:p>
        </p:txBody>
      </p:sp>
    </p:spTree>
    <p:extLst>
      <p:ext uri="{BB962C8B-B14F-4D97-AF65-F5344CB8AC3E}">
        <p14:creationId xmlns:p14="http://schemas.microsoft.com/office/powerpoint/2010/main" val="36975043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71B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97582BF-0CCA-4E79-B683-E975581E8C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860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AFTERHOUR STUDY RESOURCES  •  BIOLOGY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8356AAE-7B73-465A-A538-3F7E67B871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9906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Evolution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792485E-C971-4942-BAA2-F72A939C82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266700"/>
            <a:ext cx="11049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rPr>
              <a:t>11 / 12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5A7A670-B8FD-4844-8B26-137DBB63F7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857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rPr>
              <a:t>Aligned to OpenStax Biology 2e. Source links are in speaker notes.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8B6FB89-A910-4063-A258-FCD383D801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00150"/>
            <a:ext cx="10477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Antibiotic resistance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567CA1F-D2C2-4AB4-8690-5CF3ADAA62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240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114046E-942F-4000-9C78-4EE394FF33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18478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A bacterial population may already contain rare variants that survive a particular antibiotic.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C0CC906-66CF-4EF2-BD27-5973A42895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908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65E670C-07E9-4F2C-BAD8-572F3F4F06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29146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Treatment removes susceptible bacteria, leaving resistant cells with less competition.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0BB9AB9-9997-467B-A04D-13D350C070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576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4EF3EAE-9D34-4C52-AE24-35189DA2C5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39814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Survivors reproduce and can transfer resistance genes vertically or sometimes horizontally.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9A65EEB-9B8E-4F58-ACB1-EA04A700BB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244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04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443F302-44EB-4FF0-B6B6-D229B7A019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50482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Incomplete or unnecessary use increases selection opportunities; individual bacteria do not evolve because they try.</a:t>
            </a:r>
          </a:p>
        </p:txBody>
      </p:sp>
    </p:spTree>
    <p:extLst>
      <p:ext uri="{BB962C8B-B14F-4D97-AF65-F5344CB8AC3E}">
        <p14:creationId xmlns:p14="http://schemas.microsoft.com/office/powerpoint/2010/main" val="1523804676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71B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556240B-F9B0-4F08-B4C4-A47333DC44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860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AFTERHOUR STUDY RESOURCES  •  BIOLOGY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194EAF6-4AB8-4957-AAC0-87C841E623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9906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Evolution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22F4F88-11B7-4299-9B23-7525594D9A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266700"/>
            <a:ext cx="11049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rPr>
              <a:t>12 / 12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51CA30A-7CA8-4023-9131-5969F0F239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857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rPr>
              <a:t>Aligned to OpenStax Biology 2e. Source links are in speaker notes.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663499D-008A-4119-9C31-B20BDDE699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81100"/>
            <a:ext cx="5048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Chapter synthesis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D6240A8-F1E0-4B6D-BC6B-DDCE3B9F8A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1181100"/>
            <a:ext cx="5048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Review questions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7A827CE-343A-4E30-8BFD-92B0A27FC0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33550"/>
            <a:ext cx="49530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1. Evolution describes inherited population change, not purposeful improvement by individuals.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EF33684-9E5A-434C-940C-60BFB7A1CB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00350"/>
            <a:ext cx="49530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2. Selection is nonrandom, while mutation and drift include random components.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100C484-AE83-4B48-B3C0-A35166086E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67150"/>
            <a:ext cx="49530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3. Gene flow connects populations; reproductive isolation allows divergence.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E99A582-4CA9-4441-BFE0-3D9BBE4C0A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33950"/>
            <a:ext cx="49530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4. Multiple independent evidence lines support common ancestry and evolutionary change.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D136311-3646-41F8-8AC0-C8EF142598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1733550"/>
            <a:ext cx="49530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1. Why is variation required for natural selection?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4BED7C6-0E80-4F24-862B-F6732003B2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800350"/>
            <a:ext cx="49530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2. How does drift differ from selection?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69C708E-7FC0-44C8-AEAE-B632BA6809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3867150"/>
            <a:ext cx="49530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3. What conditions maintain Hardy-Weinberg equilibrium?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CC799EA-4FE0-409F-BD9B-1B20E030C2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4933950"/>
            <a:ext cx="49530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4. How can geographic isolation eventually produce reproductive isolation?</a:t>
            </a:r>
          </a:p>
        </p:txBody>
      </p:sp>
    </p:spTree>
    <p:extLst>
      <p:ext uri="{BB962C8B-B14F-4D97-AF65-F5344CB8AC3E}">
        <p14:creationId xmlns:p14="http://schemas.microsoft.com/office/powerpoint/2010/main" val="37056949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2026-09-19T14:47:19.6860000Z</dcterms:created>
  <dcterms:modified xsi:type="dcterms:W3CDTF">2026-09-19T14:47:19.6860000Z</dcterms:modified>
</coreProperties>
</file>