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acc340932f354a3d" /><Relationship Type="http://schemas.openxmlformats.org/officeDocument/2006/relationships/extended-properties" Target="/docProps/app.xml" Id="R825985b6e9284498" /><Relationship Type="http://schemas.openxmlformats.org/officeDocument/2006/relationships/officeDocument" Target="/ppt/presentation.xml" Id="R26f2c9563fd14954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c8c513e95bc4959"/>
  </p:sldMasterIdLst>
  <p:notesMasterIdLst>
    <p:notesMasterId xmlns:r="http://schemas.openxmlformats.org/officeDocument/2006/relationships" r:id="R2165401e587a4e94"/>
  </p:notesMasterIdLst>
  <p:sldIdLst>
    <p:sldId xmlns:r="http://schemas.openxmlformats.org/officeDocument/2006/relationships" id="256" r:id="R897030b0f0de4fc4"/>
    <p:sldId xmlns:r="http://schemas.openxmlformats.org/officeDocument/2006/relationships" id="257" r:id="Rc2e03c5ed66c4d9f"/>
    <p:sldId xmlns:r="http://schemas.openxmlformats.org/officeDocument/2006/relationships" id="258" r:id="R0b521b55b1e641ad"/>
    <p:sldId xmlns:r="http://schemas.openxmlformats.org/officeDocument/2006/relationships" id="259" r:id="Rba736a57aba94121"/>
    <p:sldId xmlns:r="http://schemas.openxmlformats.org/officeDocument/2006/relationships" id="260" r:id="Rb1f3897bac1e441b"/>
    <p:sldId xmlns:r="http://schemas.openxmlformats.org/officeDocument/2006/relationships" id="261" r:id="R10f4a0c292af4b6e"/>
    <p:sldId xmlns:r="http://schemas.openxmlformats.org/officeDocument/2006/relationships" id="262" r:id="R4204602ead6a4ae7"/>
    <p:sldId xmlns:r="http://schemas.openxmlformats.org/officeDocument/2006/relationships" id="263" r:id="R880e0e62bd804540"/>
    <p:sldId xmlns:r="http://schemas.openxmlformats.org/officeDocument/2006/relationships" id="264" r:id="Ra83ecd7ce5af4553"/>
    <p:sldId xmlns:r="http://schemas.openxmlformats.org/officeDocument/2006/relationships" id="265" r:id="R70895dd8c9c64c03"/>
    <p:sldId xmlns:r="http://schemas.openxmlformats.org/officeDocument/2006/relationships" id="266" r:id="R8d5c164c426b410f"/>
    <p:sldId xmlns:r="http://schemas.openxmlformats.org/officeDocument/2006/relationships" id="267" r:id="Rdc780e15a57445d0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072910e8a624791" /><Relationship Type="http://schemas.openxmlformats.org/officeDocument/2006/relationships/slideMaster" Target="/ppt/slideMasters/slideMaster1.xml" Id="R2c8c513e95bc4959" /><Relationship Type="http://schemas.openxmlformats.org/officeDocument/2006/relationships/notesMaster" Target="/ppt/notesMasters/notesMaster1.xml" Id="R2165401e587a4e94" /><Relationship Type="http://schemas.openxmlformats.org/officeDocument/2006/relationships/presProps" Target="/ppt/presProps.xml" Id="Rf383eb7c5a7d43c5" /><Relationship Type="http://schemas.openxmlformats.org/officeDocument/2006/relationships/tableStyles" Target="/ppt/tableStyles.xml" Id="Rab4e78c7752c4207" /><Relationship Type="http://schemas.openxmlformats.org/officeDocument/2006/relationships/slide" Target="/ppt/slides/slide1.xml" Id="R897030b0f0de4fc4" /><Relationship Type="http://schemas.openxmlformats.org/officeDocument/2006/relationships/slide" Target="/ppt/slides/slide2.xml" Id="Rc2e03c5ed66c4d9f" /><Relationship Type="http://schemas.openxmlformats.org/officeDocument/2006/relationships/slide" Target="/ppt/slides/slide3.xml" Id="R0b521b55b1e641ad" /><Relationship Type="http://schemas.openxmlformats.org/officeDocument/2006/relationships/slide" Target="/ppt/slides/slide4.xml" Id="Rba736a57aba94121" /><Relationship Type="http://schemas.openxmlformats.org/officeDocument/2006/relationships/slide" Target="/ppt/slides/slide5.xml" Id="Rb1f3897bac1e441b" /><Relationship Type="http://schemas.openxmlformats.org/officeDocument/2006/relationships/slide" Target="/ppt/slides/slide6.xml" Id="R10f4a0c292af4b6e" /><Relationship Type="http://schemas.openxmlformats.org/officeDocument/2006/relationships/slide" Target="/ppt/slides/slide7.xml" Id="R4204602ead6a4ae7" /><Relationship Type="http://schemas.openxmlformats.org/officeDocument/2006/relationships/slide" Target="/ppt/slides/slide8.xml" Id="R880e0e62bd804540" /><Relationship Type="http://schemas.openxmlformats.org/officeDocument/2006/relationships/slide" Target="/ppt/slides/slide9.xml" Id="Ra83ecd7ce5af4553" /><Relationship Type="http://schemas.openxmlformats.org/officeDocument/2006/relationships/slide" Target="/ppt/slides/slide10.xml" Id="R70895dd8c9c64c03" /><Relationship Type="http://schemas.openxmlformats.org/officeDocument/2006/relationships/slide" Target="/ppt/slides/slide11.xml" Id="R8d5c164c426b410f" /><Relationship Type="http://schemas.openxmlformats.org/officeDocument/2006/relationships/slide" Target="/ppt/slides/slide12.xml" Id="Rdc780e15a57445d0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f46e8b4e78514611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8f12feb0cdb64579" /><Relationship Type="http://schemas.openxmlformats.org/officeDocument/2006/relationships/notesMaster" Target="/ppt/notesMasters/notesMaster1.xml" Id="Ree866fd911d24a8f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509eb7fb7e204842" /><Relationship Type="http://schemas.openxmlformats.org/officeDocument/2006/relationships/notesMaster" Target="/ppt/notesMasters/notesMaster1.xml" Id="R1a4f040b431a44f1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92b80a6e41cd42b2" /><Relationship Type="http://schemas.openxmlformats.org/officeDocument/2006/relationships/notesMaster" Target="/ppt/notesMasters/notesMaster1.xml" Id="R8c587ba50a874adf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474470eb17c84a4e" /><Relationship Type="http://schemas.openxmlformats.org/officeDocument/2006/relationships/notesMaster" Target="/ppt/notesMasters/notesMaster1.xml" Id="Rf09427b34e82444e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820b27bafc454b0a" /><Relationship Type="http://schemas.openxmlformats.org/officeDocument/2006/relationships/notesMaster" Target="/ppt/notesMasters/notesMaster1.xml" Id="R423c1239ca2440c1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dabc9a79e62d4e2b" /><Relationship Type="http://schemas.openxmlformats.org/officeDocument/2006/relationships/notesMaster" Target="/ppt/notesMasters/notesMaster1.xml" Id="Rcf612c3d694f470e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eae27bfd47354f56" /><Relationship Type="http://schemas.openxmlformats.org/officeDocument/2006/relationships/notesMaster" Target="/ppt/notesMasters/notesMaster1.xml" Id="R017fec2ff0c342ca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2d48c5f2475042a7" /><Relationship Type="http://schemas.openxmlformats.org/officeDocument/2006/relationships/notesMaster" Target="/ppt/notesMasters/notesMaster1.xml" Id="R25abe322a34c4d11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17461eab5fcd4295" /><Relationship Type="http://schemas.openxmlformats.org/officeDocument/2006/relationships/notesMaster" Target="/ppt/notesMasters/notesMaster1.xml" Id="R21efd7c286034bee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f9c0d2ba2fc447b0" /><Relationship Type="http://schemas.openxmlformats.org/officeDocument/2006/relationships/notesMaster" Target="/ppt/notesMasters/notesMaster1.xml" Id="Rdb9205d942824287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184d576f29674fac" /><Relationship Type="http://schemas.openxmlformats.org/officeDocument/2006/relationships/notesMaster" Target="/ppt/notesMasters/notesMaster1.xml" Id="R303cd2c905cc4a14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27cd8bb8e97d4056" /><Relationship Type="http://schemas.openxmlformats.org/officeDocument/2006/relationships/notesMaster" Target="/ppt/notesMasters/notesMaster1.xml" Id="Rcaf8492302c54819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teaching summary by AfterHour Study Resources. Aligned to OpenStax Biology 2e by Mary Ann Clark, Matthew Douglas and Jung Choi, licensed CC BY-NC-SA 4.0.</a:t>
            </a:r>
          </a:p>
          <a:p xmlns:a="http://schemas.openxmlformats.org/drawingml/2006/main">
            <a:r>
              <a:t>Access for free at https://openstax.org/books/biology-2e/pages/12-introduction</a:t>
            </a:r>
          </a:p>
          <a:p xmlns:a="http://schemas.openxmlformats.org/drawingml/2006/main">
            <a:r>
              <a:t>Access for free at https://openstax.org/books/biology-2e/pages/13-introduction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teaching summary by AfterHour Study Resources. Aligned to OpenStax Biology 2e by Mary Ann Clark, Matthew Douglas and Jung Choi, licensed CC BY-NC-SA 4.0.</a:t>
            </a:r>
          </a:p>
          <a:p xmlns:a="http://schemas.openxmlformats.org/drawingml/2006/main">
            <a:r>
              <a:t>Access for free at https://openstax.org/books/biology-2e/pages/12-introduction</a:t>
            </a:r>
          </a:p>
          <a:p xmlns:a="http://schemas.openxmlformats.org/drawingml/2006/main">
            <a:r>
              <a:t>Access for free at https://openstax.org/books/biology-2e/pages/13-introduction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Teaching note: Preview these goals before teaching. Return to them during the final review.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teaching summary by AfterHour Study Resources. Aligned to OpenStax Biology 2e by Mary Ann Clark, Matthew Douglas and Jung Choi, licensed CC BY-NC-SA 4.0.</a:t>
            </a:r>
          </a:p>
          <a:p xmlns:a="http://schemas.openxmlformats.org/drawingml/2006/main">
            <a:r>
              <a:t>Access for free at https://openstax.org/books/biology-2e/pages/12-introduction</a:t>
            </a:r>
          </a:p>
          <a:p xmlns:a="http://schemas.openxmlformats.org/drawingml/2006/main">
            <a:r>
              <a:t>Access for free at https://openstax.org/books/biology-2e/pages/13-introduction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Teaching note: Explain each point in sequence. Ask students to connect "Mendel's experiments" with the preceding section and provide their own biological example.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teaching summary by AfterHour Study Resources. Aligned to OpenStax Biology 2e by Mary Ann Clark, Matthew Douglas and Jung Choi, licensed CC BY-NC-SA 4.0.</a:t>
            </a:r>
          </a:p>
          <a:p xmlns:a="http://schemas.openxmlformats.org/drawingml/2006/main">
            <a:r>
              <a:t>Access for free at https://openstax.org/books/biology-2e/pages/12-introduction</a:t>
            </a:r>
          </a:p>
          <a:p xmlns:a="http://schemas.openxmlformats.org/drawingml/2006/main">
            <a:r>
              <a:t>Access for free at https://openstax.org/books/biology-2e/pages/13-introduction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Teaching note: Explain each point in sequence. Ask students to connect "Genotypes and phenotypes" with the preceding section and provide their own biological example.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teaching summary by AfterHour Study Resources. Aligned to OpenStax Biology 2e by Mary Ann Clark, Matthew Douglas and Jung Choi, licensed CC BY-NC-SA 4.0.</a:t>
            </a:r>
          </a:p>
          <a:p xmlns:a="http://schemas.openxmlformats.org/drawingml/2006/main">
            <a:r>
              <a:t>Access for free at https://openstax.org/books/biology-2e/pages/12-introduction</a:t>
            </a:r>
          </a:p>
          <a:p xmlns:a="http://schemas.openxmlformats.org/drawingml/2006/main">
            <a:r>
              <a:t>Access for free at https://openstax.org/books/biology-2e/pages/13-introduction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Teaching note: Explain each point in sequence. Ask students to connect "Segregation and monohybrid crosses" with the preceding section and provide their own biological example.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teaching summary by AfterHour Study Resources. Aligned to OpenStax Biology 2e by Mary Ann Clark, Matthew Douglas and Jung Choi, licensed CC BY-NC-SA 4.0.</a:t>
            </a:r>
          </a:p>
          <a:p xmlns:a="http://schemas.openxmlformats.org/drawingml/2006/main">
            <a:r>
              <a:t>Access for free at https://openstax.org/books/biology-2e/pages/12-introduction</a:t>
            </a:r>
          </a:p>
          <a:p xmlns:a="http://schemas.openxmlformats.org/drawingml/2006/main">
            <a:r>
              <a:t>Access for free at https://openstax.org/books/biology-2e/pages/13-introduction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Teaching note: Explain each point in sequence. Ask students to connect "Independent assortment" with the preceding section and provide their own biological example.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teaching summary by AfterHour Study Resources. Aligned to OpenStax Biology 2e by Mary Ann Clark, Matthew Douglas and Jung Choi, licensed CC BY-NC-SA 4.0.</a:t>
            </a:r>
          </a:p>
          <a:p xmlns:a="http://schemas.openxmlformats.org/drawingml/2006/main">
            <a:r>
              <a:t>Access for free at https://openstax.org/books/biology-2e/pages/12-introduction</a:t>
            </a:r>
          </a:p>
          <a:p xmlns:a="http://schemas.openxmlformats.org/drawingml/2006/main">
            <a:r>
              <a:t>Access for free at https://openstax.org/books/biology-2e/pages/13-introduction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Teaching note: Explain each point in sequence. Ask students to connect "Probability and pedigrees" with the preceding section and provide their own biological example.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teaching summary by AfterHour Study Resources. Aligned to OpenStax Biology 2e by Mary Ann Clark, Matthew Douglas and Jung Choi, licensed CC BY-NC-SA 4.0.</a:t>
            </a:r>
          </a:p>
          <a:p xmlns:a="http://schemas.openxmlformats.org/drawingml/2006/main">
            <a:r>
              <a:t>Access for free at https://openstax.org/books/biology-2e/pages/12-introduction</a:t>
            </a:r>
          </a:p>
          <a:p xmlns:a="http://schemas.openxmlformats.org/drawingml/2006/main">
            <a:r>
              <a:t>Access for free at https://openstax.org/books/biology-2e/pages/13-introduction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Teaching note: Explain each point in sequence. Ask students to connect "Beyond complete dominance" with the preceding section and provide their own biological example.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teaching summary by AfterHour Study Resources. Aligned to OpenStax Biology 2e by Mary Ann Clark, Matthew Douglas and Jung Choi, licensed CC BY-NC-SA 4.0.</a:t>
            </a:r>
          </a:p>
          <a:p xmlns:a="http://schemas.openxmlformats.org/drawingml/2006/main">
            <a:r>
              <a:t>Access for free at https://openstax.org/books/biology-2e/pages/12-introduction</a:t>
            </a:r>
          </a:p>
          <a:p xmlns:a="http://schemas.openxmlformats.org/drawingml/2006/main">
            <a:r>
              <a:t>Access for free at https://openstax.org/books/biology-2e/pages/13-introduction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Teaching note: Explain each point in sequence. Ask students to connect "Sex linkage and chromosome effects" with the preceding section and provide their own biological example.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teaching summary by AfterHour Study Resources. Aligned to OpenStax Biology 2e by Mary Ann Clark, Matthew Douglas and Jung Choi, licensed CC BY-NC-SA 4.0.</a:t>
            </a:r>
          </a:p>
          <a:p xmlns:a="http://schemas.openxmlformats.org/drawingml/2006/main">
            <a:r>
              <a:t>Access for free at https://openstax.org/books/biology-2e/pages/12-introduction</a:t>
            </a:r>
          </a:p>
          <a:p xmlns:a="http://schemas.openxmlformats.org/drawingml/2006/main">
            <a:r>
              <a:t>Access for free at https://openstax.org/books/biology-2e/pages/13-introduction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Teaching note: Explain each point in sequence. Ask students to connect "Linkage, recombination and complex traits" with the preceding section and provide their own biological example.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teaching summary by AfterHour Study Resources. Aligned to OpenStax Biology 2e by Mary Ann Clark, Matthew Douglas and Jung Choi, licensed CC BY-NC-SA 4.0.</a:t>
            </a:r>
          </a:p>
          <a:p xmlns:a="http://schemas.openxmlformats.org/drawingml/2006/main">
            <a:r>
              <a:t>Access for free at https://openstax.org/books/biology-2e/pages/12-introduction</a:t>
            </a:r>
          </a:p>
          <a:p xmlns:a="http://schemas.openxmlformats.org/drawingml/2006/main">
            <a:r>
              <a:t>Access for free at https://openstax.org/books/biology-2e/pages/13-introduction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Teaching note: Work through this application aloud. Ask students to justify each step with a concept from the lesson.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teaching summary by AfterHour Study Resources. Aligned to OpenStax Biology 2e by Mary Ann Clark, Matthew Douglas and Jung Choi, licensed CC BY-NC-SA 4.0.</a:t>
            </a:r>
          </a:p>
          <a:p xmlns:a="http://schemas.openxmlformats.org/drawingml/2006/main">
            <a:r>
              <a:t>Access for free at https://openstax.org/books/biology-2e/pages/12-introduction</a:t>
            </a:r>
          </a:p>
          <a:p xmlns:a="http://schemas.openxmlformats.org/drawingml/2006/main">
            <a:r>
              <a:t>Access for free at https://openstax.org/books/biology-2e/pages/13-introduction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Teaching note: Use the synthesis statements as an answer framework. Require evidence and biological vocabulary in responses.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730170e38944f74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87480ffd17624cfa" /><Relationship Type="http://schemas.openxmlformats.org/officeDocument/2006/relationships/slideLayout" Target="/ppt/slideLayouts/slideLayout1.xml" Id="R0f0ddfb130714b59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0f0ddfb130714b59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e9f78ec4e364e07" /><Relationship Type="http://schemas.openxmlformats.org/officeDocument/2006/relationships/notesSlide" Target="/ppt/notesSlides/notesSlide1.xml" Id="Rfaed7e0d872847fb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27af9b885c644f1" /><Relationship Type="http://schemas.openxmlformats.org/officeDocument/2006/relationships/notesSlide" Target="/ppt/notesSlides/notesSlide2.xml" Id="R9298985ca5e64f58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8fd6a6ffae34375" /><Relationship Type="http://schemas.openxmlformats.org/officeDocument/2006/relationships/notesSlide" Target="/ppt/notesSlides/notesSlide3.xml" Id="Rc25c14d466e644a4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cd829c3c9a44544" /><Relationship Type="http://schemas.openxmlformats.org/officeDocument/2006/relationships/notesSlide" Target="/ppt/notesSlides/notesSlide4.xml" Id="R3659dfede3664988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ce2b35938744f88" /><Relationship Type="http://schemas.openxmlformats.org/officeDocument/2006/relationships/notesSlide" Target="/ppt/notesSlides/notesSlide5.xml" Id="R204377c06f40446f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3a650be19514061" /><Relationship Type="http://schemas.openxmlformats.org/officeDocument/2006/relationships/notesSlide" Target="/ppt/notesSlides/notesSlide6.xml" Id="Rd2a1aadbc0bc44c7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ff01f5ccac24011" /><Relationship Type="http://schemas.openxmlformats.org/officeDocument/2006/relationships/notesSlide" Target="/ppt/notesSlides/notesSlide7.xml" Id="Rc3136f8040c6487f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06d99fcb9c4484a" /><Relationship Type="http://schemas.openxmlformats.org/officeDocument/2006/relationships/notesSlide" Target="/ppt/notesSlides/notesSlide8.xml" Id="R93033d3ac745467a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939df34557f43a8" /><Relationship Type="http://schemas.openxmlformats.org/officeDocument/2006/relationships/notesSlide" Target="/ppt/notesSlides/notesSlide9.xml" Id="Rd2c754ad7a9342e7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c496b5af11d4dac" /><Relationship Type="http://schemas.openxmlformats.org/officeDocument/2006/relationships/notesSlide" Target="/ppt/notesSlides/notesSlide10.xml" Id="Rffbdcd024bf3472f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6a2365ec22a42ed" /><Relationship Type="http://schemas.openxmlformats.org/officeDocument/2006/relationships/notesSlide" Target="/ppt/notesSlides/notesSlide11.xml" Id="R607f5a791efb4676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53582b9e9bd4ce4" /><Relationship Type="http://schemas.openxmlformats.org/officeDocument/2006/relationships/notesSlide" Target="/ppt/notesSlides/notesSlide12.xml" Id="R4945a38073854945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71B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B036E95-A66A-40F3-88DF-B42DB8C45D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66750"/>
            <a:ext cx="9334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BIOLOGY  •  COMPLETE LECTURE 11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FF30098-77C1-4F16-B6F3-4F25876EC2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19250"/>
            <a:ext cx="104775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9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9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Trait Inheritance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4C2ACAA-FD67-4BC9-A17B-DCFD1B9B72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86125"/>
            <a:ext cx="9334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B7C8D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>
                <a:solidFill>
                  <a:srgbClr val="B7C8D8"/>
                </a:solidFill>
                <a:latin typeface="Bitstream Charter"/>
                <a:ea typeface="Bitstream Charter"/>
                <a:cs typeface="Bitstream Charter"/>
              </a:rPr>
              <a:t>8 lesson sections • application • chapter review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4390C79-E2CD-4F60-BB3E-69943F8730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467350"/>
            <a:ext cx="8572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AfterHour Study Resources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AD16137-CE8D-47A8-90AF-F4F1CF93A2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867400"/>
            <a:ext cx="857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Complete, editable lecture notes</a:t>
            </a:r>
          </a:p>
        </p:txBody>
      </p:sp>
    </p:spTree>
    <p:extLst>
      <p:ext uri="{BB962C8B-B14F-4D97-AF65-F5344CB8AC3E}">
        <p14:creationId xmlns:p14="http://schemas.microsoft.com/office/powerpoint/2010/main" val="87616515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71B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AF15F79-D8AD-41B5-A33C-9A3CD78F0B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860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AFTERHOUR STUDY RESOURCES  •  BIOLOGY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8DBA309-EA17-4DEF-9B95-9E36344B78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9906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Trait Inheritance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8CA3198-216F-4EF9-887F-8BEFFE72BC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266700"/>
            <a:ext cx="11049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rPr>
              <a:t>02 / 12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5B484E0-4803-4148-AD7A-388CAA96BA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857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rPr>
              <a:t>Aligned to OpenStax Biology 2e. Source links are in speaker notes.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58EE832-2ED2-4DA6-8FEA-7DE700BD72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00150"/>
            <a:ext cx="10477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Learning objectives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18213DF-876A-48F0-8B1F-05372B0362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240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BC148CD-B1B3-42A8-8E8D-1E747681CF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18478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Use Mendel's laws and probability to predict inheritance.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8EA1BE0-F99E-4D9D-A191-76FD4586AF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908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9557CCE-9B90-4365-B042-00FA61B031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29146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Connect allele segregation and independent assortment to meiosis.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0CA292F-6875-4023-A2F0-2AD6468884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576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FDC781D-41FA-4FB9-846C-B8CD623D68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39814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Analyze inheritance beyond simple dominance.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9B9B874-12F0-44A7-8BE0-E039A1C1AA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244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04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1E37343-4404-48C8-A4AF-FABDC3194A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50482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Interpret pedigrees, linkage and polygenic traits.</a:t>
            </a:r>
          </a:p>
        </p:txBody>
      </p:sp>
    </p:spTree>
    <p:extLst>
      <p:ext uri="{BB962C8B-B14F-4D97-AF65-F5344CB8AC3E}">
        <p14:creationId xmlns:p14="http://schemas.microsoft.com/office/powerpoint/2010/main" val="42789095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71B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C629548-C482-483A-A423-530159EF9A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860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AFTERHOUR STUDY RESOURCES  •  BIOLOGY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A53FA6B-E4B7-433E-899C-9D7ECBD496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9906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Trait Inheritance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0F50ADB-FDB3-45DD-8AD0-F1C2BD84DB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266700"/>
            <a:ext cx="11049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rPr>
              <a:t>03 / 12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4385FA6-7188-4324-9725-9415E2A4BD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857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rPr>
              <a:t>Aligned to OpenStax Biology 2e. Source links are in speaker notes.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B93D75F-447A-4889-AC0A-2AE47674F2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00150"/>
            <a:ext cx="10477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Mendel's experiments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6A519BC-28B2-45BA-966C-D3F6EF955A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240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EF89C77-BDB7-4951-928B-A4FCA8F92F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18478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Mendel used true-breeding pea lines, controlled crosses and large offspring counts.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B464CF9-A997-477B-997F-998C188E42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908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CBC4074-75C0-4C5B-9EB0-C432129F06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29146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Crosses between contrasting parental traits produced uniform first-generation offspring.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0843638-2BBA-49A2-A6AB-EDA4CFC261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576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02B72E2-0FAF-4E22-B0E2-652F0F19D6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39814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Self-crossing the first generation revealed recessive traits in predictable second-generation ratios.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F4833E4-3DE3-4082-8E66-6D091C1CD4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244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04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1881EAD-F28A-4D4D-8130-A7A9B52699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50482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Mendel inferred discrete hereditary factors now called genes and alleles.</a:t>
            </a:r>
          </a:p>
        </p:txBody>
      </p:sp>
    </p:spTree>
    <p:extLst>
      <p:ext uri="{BB962C8B-B14F-4D97-AF65-F5344CB8AC3E}">
        <p14:creationId xmlns:p14="http://schemas.microsoft.com/office/powerpoint/2010/main" val="202541584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71B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6D5A4A8-1C3F-4E66-9A92-B066DC3349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860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AFTERHOUR STUDY RESOURCES  •  BIOLOGY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D56C2D1-17D5-457D-AD04-12C8321744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9906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Trait Inheritance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651F8B9-E403-46C9-9743-FCE7E1F26D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266700"/>
            <a:ext cx="11049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rPr>
              <a:t>04 / 12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91EFC98-557F-46D7-B78C-43DEA64C98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857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rPr>
              <a:t>Aligned to OpenStax Biology 2e. Source links are in speaker notes.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0F1F981-A057-4987-BA30-B7550CB7E6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00150"/>
            <a:ext cx="10477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Genotypes and phenotypes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A47BB00-7781-4F05-BE47-8E710A6F87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240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580E234-EC5B-441A-A500-5577542410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18478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A genotype identifies an organism's allele combination, while phenotype describes an observed trait.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B83B5FE-0AB2-40FA-B536-912FD45685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908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CD549B8-71AF-43BB-89F2-D0CC638C24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29146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Homozygous individuals carry two identical alleles; heterozygous individuals carry different alleles.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265AF25-2436-4CD5-BB72-6F480D7894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576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0CA6C9B-2760-4DF0-B33D-FB7CB84A09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39814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In complete dominance, one dominant allele determines the heterozygous phenotype.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A9A5F6E-0267-42CC-A236-1BBE05C4D1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244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04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E805BD0-0E13-48B4-9F64-A0ECE69BF1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50482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A recessive phenotype usually reveals a homozygous recessive genotype.</a:t>
            </a:r>
          </a:p>
        </p:txBody>
      </p:sp>
    </p:spTree>
    <p:extLst>
      <p:ext uri="{BB962C8B-B14F-4D97-AF65-F5344CB8AC3E}">
        <p14:creationId xmlns:p14="http://schemas.microsoft.com/office/powerpoint/2010/main" val="48442981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71B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5CBFB41-0BCF-43A2-B013-5053947C56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860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AFTERHOUR STUDY RESOURCES  •  BIOLOGY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E448D36-B3D2-4AAC-BE66-7361203861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9906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Trait Inheritance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940CE34-A830-479A-90CD-4EC6BE0513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266700"/>
            <a:ext cx="11049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rPr>
              <a:t>05 / 12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770E909-C741-4054-A7EA-644F4C0047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857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rPr>
              <a:t>Aligned to OpenStax Biology 2e. Source links are in speaker notes.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A1E5F47-D0DE-4E46-AD8A-D09D0DC2E1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00150"/>
            <a:ext cx="10477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Segregation and monohybrid crosses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0777565-E44B-4C48-A042-03D203AF02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240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719F41B-34AD-4BED-982D-ABB2082162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18478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The two alleles for a gene separate when homologous chromosomes move apart in meiosis I.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D46CC5E-63A6-46B8-BBB2-550440FAD6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908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8DDC33A-AE88-4C77-B311-B735AF0087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29146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Each gamete therefore carries one allele for each gene.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0D7C498-1BA2-4C65-9D34-A1D5292EEF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576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BE574BE-95AD-4697-98D2-460453ABFD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39814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A Punnett square lists possible gamete combinations rather than guaranteed offspring counts.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5DB2D9E-7B0C-4AB0-BB75-1746592701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244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04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8E80C77-E26A-40D4-A481-713DA29047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50482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A testcross with a homozygous recessive individual can reveal an unknown dominant genotype.</a:t>
            </a:r>
          </a:p>
        </p:txBody>
      </p:sp>
    </p:spTree>
    <p:extLst>
      <p:ext uri="{BB962C8B-B14F-4D97-AF65-F5344CB8AC3E}">
        <p14:creationId xmlns:p14="http://schemas.microsoft.com/office/powerpoint/2010/main" val="1104169034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71B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16E71D7-58E2-4ED1-AA3C-294475E437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860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AFTERHOUR STUDY RESOURCES  •  BIOLOGY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C414968-D065-4447-93F1-719C4D7543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9906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Trait Inheritance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9190121-ABDB-4D79-8734-969A1C6692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266700"/>
            <a:ext cx="11049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rPr>
              <a:t>06 / 12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FAAC29B-12C1-4C73-82B0-E688CDA1E8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857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rPr>
              <a:t>Aligned to OpenStax Biology 2e. Source links are in speaker notes.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2BDFA80-38C8-4BC1-8FC9-1711A050C4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00150"/>
            <a:ext cx="10477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Independent assortment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D9D1E39-6E6C-4CDD-813B-9F731263A0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240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825AD5C-9230-4A51-AA96-142E08DFE1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18478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Different homologous pairs align independently at metaphase I.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A61A98A-FACE-4161-8692-ACA9AD3ABE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908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5D683E7-1095-4E7F-B06B-4D898D6F97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29146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Genes on different chromosomes therefore enter gametes in independent combinations.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823443A-AD58-46BE-9CC9-E1CF738E44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576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A75EB53-D21A-4BD4-8CB7-6C3C88CBA5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39814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A dihybrid cross can be analyzed with a large Punnett square or multiplication of separate probabilities.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65A8F36-1A8A-4A27-907E-E9213C11CE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244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04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F07F6E1-ECBC-42C7-9164-5FA431AE16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50482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Genes close together on the same chromosome may not assort independently.</a:t>
            </a:r>
          </a:p>
        </p:txBody>
      </p:sp>
    </p:spTree>
    <p:extLst>
      <p:ext uri="{BB962C8B-B14F-4D97-AF65-F5344CB8AC3E}">
        <p14:creationId xmlns:p14="http://schemas.microsoft.com/office/powerpoint/2010/main" val="1459894803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71B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8B2A5E3-DAEE-4C27-92FB-E8CEBE10F8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860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AFTERHOUR STUDY RESOURCES  •  BIOLOGY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27E668C-AD83-4CBF-9D15-42A0BA1666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9906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Trait Inheritance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4EACD29-BD1D-4ED8-BE40-92D0B585C6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266700"/>
            <a:ext cx="11049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rPr>
              <a:t>07 / 12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A5CEC6E-E9F0-479D-9960-FBEC6547B3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857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rPr>
              <a:t>Aligned to OpenStax Biology 2e. Source links are in speaker notes.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DD35461-E138-423B-8F08-DD9FE669FA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00150"/>
            <a:ext cx="10477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Probability and pedigrees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5C0A04A-6783-4417-BE8D-07F8D6436C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240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5DFFE75-8A85-4D09-9A1C-4209129D7A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18478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The product rule multiplies probabilities of independent events occurring together.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4766B86-C1F5-4286-A380-B117D4AC46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908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DC5A2A1-E5F6-49E7-98E7-30A864FF11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29146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The sum rule adds probabilities of mutually exclusive routes to the same outcome.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7168780-3D69-4413-B7DB-63D87FD165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576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A4EFC82-016D-4D6E-AE35-075E9CEA1B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39814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Pedigrees track phenotypes across generations and can suggest dominant, recessive or sex-linked inheritance.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52E81E5-120F-4E9B-864C-5577D599E7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244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04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D4B6B4D-8195-454E-9F64-E1BDBFE12F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50482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Small family size can produce patterns that differ from ideal probability ratios.</a:t>
            </a:r>
          </a:p>
        </p:txBody>
      </p:sp>
    </p:spTree>
    <p:extLst>
      <p:ext uri="{BB962C8B-B14F-4D97-AF65-F5344CB8AC3E}">
        <p14:creationId xmlns:p14="http://schemas.microsoft.com/office/powerpoint/2010/main" val="970126429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71B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C935817-7224-4CAE-8F02-68A1893BD0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860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AFTERHOUR STUDY RESOURCES  •  BIOLOGY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7D2924C-38F4-4AB3-B08A-CFC20CA5A0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9906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Trait Inheritance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EE58663-C2E6-4526-8809-37DD713B92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266700"/>
            <a:ext cx="11049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rPr>
              <a:t>08 / 12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A54B974-BE60-4D0B-B98D-89C18F5B10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857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rPr>
              <a:t>Aligned to OpenStax Biology 2e. Source links are in speaker notes.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2B7B897-FA44-4A5B-99C9-A7B9AE4E9F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00150"/>
            <a:ext cx="10477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Beyond complete dominance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4A4175A-0A91-408E-B861-34E198FD6E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240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D649BEC-A711-4DE8-B499-856E15B9D4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18478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Incomplete dominance gives a heterozygote an intermediate phenotype.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95D8166-6823-4085-97C2-498254CB96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908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E709E95-5327-42D4-A0E5-80507B08BD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29146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Codominance allows both alleles to contribute distinctly, as in AB blood type.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3C7D28F-D382-429B-B6CD-C5134669C4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576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8094AFC-6578-4A05-9BAF-9771D4827B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39814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Multiple alleles can exist in a population even though one individual carries only two.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93B39CB-ED53-4371-8C19-E578B6398A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244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04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A6ECF7E-1464-48D8-B88C-A82AF72BED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50482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Pleiotropy occurs when one gene influences several traits.</a:t>
            </a:r>
          </a:p>
        </p:txBody>
      </p:sp>
    </p:spTree>
    <p:extLst>
      <p:ext uri="{BB962C8B-B14F-4D97-AF65-F5344CB8AC3E}">
        <p14:creationId xmlns:p14="http://schemas.microsoft.com/office/powerpoint/2010/main" val="2016571948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71B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08863AC-68B1-4BE5-A99F-C29126B231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860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AFTERHOUR STUDY RESOURCES  •  BIOLOGY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AF77FA3-7B65-4A5B-8ABF-3E0F9E0C48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9906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Trait Inheritance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43CC273-51A0-4392-BAB1-8AC8E6046A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266700"/>
            <a:ext cx="11049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rPr>
              <a:t>09 / 12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6A3C68A-695D-4D3B-AB57-97E4A2DB3A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857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rPr>
              <a:t>Aligned to OpenStax Biology 2e. Source links are in speaker notes.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CC7463E-AA0B-46BF-A545-97029DC048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00150"/>
            <a:ext cx="10477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Sex linkage and chromosome effects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ADCD14D-D34E-4A88-BE01-67A8EF4E49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240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A334B25-F640-4DA2-9126-1C49A4AF5F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18478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X-linked recessive alleles appear more often in individuals with only one X chromosome.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D232C16-EE08-4829-B547-5CD7F2E68E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908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6A2F65B-B8D5-45EC-8525-BE32F6B00C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29146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A father passes his X chromosome to daughters and his Y chromosome to sons.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25ABC2C-AF1B-4212-B4E3-1169CE193D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576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06F7F0E-7227-4755-B9C6-174E8A82FE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39814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X inactivation creates a cellular mosaic in many female mammals.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A2D6AD9-5366-428E-AD29-2DA694E92A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244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04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361EF72-7439-4AF2-9F12-0A9EE5F195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50482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Chromosome number changes or structural rearrangements can affect many genes at once.</a:t>
            </a:r>
          </a:p>
        </p:txBody>
      </p:sp>
    </p:spTree>
    <p:extLst>
      <p:ext uri="{BB962C8B-B14F-4D97-AF65-F5344CB8AC3E}">
        <p14:creationId xmlns:p14="http://schemas.microsoft.com/office/powerpoint/2010/main" val="547523010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71B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A43275E-4589-4FC2-92B3-C0980C144E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860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AFTERHOUR STUDY RESOURCES  •  BIOLOGY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0BCD5DF-A7C2-49F6-96C7-7AF656B4E5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9906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Trait Inheritance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A554C50-E66B-47A8-9DF6-0AF15DA6BF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266700"/>
            <a:ext cx="11049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rPr>
              <a:t>10 / 12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7B0851C-E622-448B-B76B-945F31C28C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857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rPr>
              <a:t>Aligned to OpenStax Biology 2e. Source links are in speaker notes.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3B8573F-B33C-4852-BD6E-AF928AFA2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00150"/>
            <a:ext cx="10477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Linkage, recombination and complex traits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0A7A451-B857-427F-8C49-2A69C6FC1F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240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B490374-2A3C-493D-AE06-052D09DFD7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18478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Linked genes travel together unless crossing over separates their alleles.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1D0F09B-567F-47BB-885D-59CCAF0448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908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CBC9219-5299-468F-86E1-4C94D5697C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29146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Recombination frequency estimates distance between genes on a chromosome.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8223F4A-6A7B-42E4-9EB2-0B4FA95F25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576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38761AB-FB84-4551-87E6-6FBA1BF9B2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39814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Polygenic traits reflect contributions from many genes and often show continuous variation.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F477A0B-23BC-4832-8818-E15FFED519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244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04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75BF5E0-D774-4C14-9864-74B03D0215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50482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Environment and gene-environment interactions also influence many phenotypes.</a:t>
            </a:r>
          </a:p>
        </p:txBody>
      </p:sp>
    </p:spTree>
    <p:extLst>
      <p:ext uri="{BB962C8B-B14F-4D97-AF65-F5344CB8AC3E}">
        <p14:creationId xmlns:p14="http://schemas.microsoft.com/office/powerpoint/2010/main" val="1545234696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71B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FB77AC8-C60D-457E-93DC-8F45A823E0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860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AFTERHOUR STUDY RESOURCES  •  BIOLOGY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FC83100-FEF1-44A8-A028-1F118DA18B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9906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Trait Inheritance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AD5D0CD-8D42-47A1-82FF-8279B3B428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266700"/>
            <a:ext cx="11049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rPr>
              <a:t>11 / 12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9204089-6728-4A74-818C-13EE62DB7A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857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rPr>
              <a:t>Aligned to OpenStax Biology 2e. Source links are in speaker notes.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25074D7-696D-41A0-8F56-A3DB389CB3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00150"/>
            <a:ext cx="10477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Analyzing a family trait carefully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B78711E-E6FC-4872-9FAC-5CDF795334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240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83A477E-E791-41E5-8A6B-97AB1DDD11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18478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First define the phenotype precisely and record relationships across at least three generations.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3F19E8C-E1DB-477B-BA02-E907C0F638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908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A63715D-FDF9-4825-9A56-06A1A352B5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29146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Compare the pattern with autosomal dominant, autosomal recessive and sex-linked expectations.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C2EB0EF-DF28-49CA-A547-5CD767F478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576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3419865-4CC1-4173-9341-DE079D4D86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39814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Use probability rather than assuming every small family must show a textbook ratio.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FBA0252-1E6B-4BF4-B7B5-7CE4191AA3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244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04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62D6D38-7423-48E4-B3CB-0A2B221CD6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50482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Consider incomplete penetrance, variable expression, new mutations and environmental effects before concluding.</a:t>
            </a:r>
          </a:p>
        </p:txBody>
      </p:sp>
    </p:spTree>
    <p:extLst>
      <p:ext uri="{BB962C8B-B14F-4D97-AF65-F5344CB8AC3E}">
        <p14:creationId xmlns:p14="http://schemas.microsoft.com/office/powerpoint/2010/main" val="1338548838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71B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E36780C-4039-4BE0-B752-6F29A7B539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860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AFTERHOUR STUDY RESOURCES  •  BIOLOGY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A988379-1D86-4422-A49C-26A9FDACBF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9906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Trait Inheritance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5E717CA-55DD-4DFE-82B0-486A3A691B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266700"/>
            <a:ext cx="11049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rPr>
              <a:t>12 / 12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A9628FA-6DBD-442A-9777-23282924DE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857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rPr>
              <a:t>Aligned to OpenStax Biology 2e. Source links are in speaker notes.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E3F4B23-858E-408C-BF27-9559D48955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81100"/>
            <a:ext cx="5048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Chapter synthesis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E1819ED-9160-4EEB-8A35-64F845FA84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1181100"/>
            <a:ext cx="5048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Review questions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F45E3A8-F3BD-4993-BF70-A7FA46E446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33550"/>
            <a:ext cx="49530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1. Alleles segregate as homologous chromosomes separate during meiosis.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D147F49-5163-4FFB-881B-689B962D5D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00350"/>
            <a:ext cx="49530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2. Independent assortment applies most clearly to genes on different chromosomes.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9CE8E31-9665-4909-B36B-BB9FD69026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67150"/>
            <a:ext cx="49530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3. Dominance describes phenotype relationships and does not mean common, stronger or better.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D7B2FC9-8EA4-4A2B-9A7F-644D9FB31E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33950"/>
            <a:ext cx="49530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4. Linkage, multiple alleles, polygenic effects and environment extend Mendelian analysis.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29939D0-62DF-451D-A495-E762700CC6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1733550"/>
            <a:ext cx="49530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1. Why does a testcross reveal an unknown genotype?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9F5ADC8-9AFC-4F38-8A55-BFCCC91421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800350"/>
            <a:ext cx="49530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2. When can the product rule simplify a dihybrid cross?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1B22E70-95D3-4E7F-A026-698C355B27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3867150"/>
            <a:ext cx="49530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3. How can two linked genes produce recombinant offspring?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9A736CB-B983-4DE6-8FAB-48B371C56E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4933950"/>
            <a:ext cx="49530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4. Why do polygenic traits often form a continuous range?</a:t>
            </a:r>
          </a:p>
        </p:txBody>
      </p:sp>
    </p:spTree>
    <p:extLst>
      <p:ext uri="{BB962C8B-B14F-4D97-AF65-F5344CB8AC3E}">
        <p14:creationId xmlns:p14="http://schemas.microsoft.com/office/powerpoint/2010/main" val="194319609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2026-09-19T14:47:16.0650000Z</dcterms:created>
  <dcterms:modified xsi:type="dcterms:W3CDTF">2026-09-19T14:47:16.0650000Z</dcterms:modified>
</coreProperties>
</file>