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bd887e17db4fa1" /><Relationship Type="http://schemas.openxmlformats.org/officeDocument/2006/relationships/extended-properties" Target="/docProps/app.xml" Id="Rc4a6ef39d1d44935" /><Relationship Type="http://schemas.openxmlformats.org/officeDocument/2006/relationships/officeDocument" Target="/ppt/presentation.xml" Id="R05c0d5572d5c46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cf1a3f7aa44f2e"/>
  </p:sldMasterIdLst>
  <p:notesMasterIdLst>
    <p:notesMasterId xmlns:r="http://schemas.openxmlformats.org/officeDocument/2006/relationships" r:id="R5bed29c96f494faa"/>
  </p:notesMasterIdLst>
  <p:sldIdLst>
    <p:sldId xmlns:r="http://schemas.openxmlformats.org/officeDocument/2006/relationships" id="256" r:id="R8d804d9e4da24c2d"/>
    <p:sldId xmlns:r="http://schemas.openxmlformats.org/officeDocument/2006/relationships" id="257" r:id="Rccbc94d3eccd4d5a"/>
    <p:sldId xmlns:r="http://schemas.openxmlformats.org/officeDocument/2006/relationships" id="258" r:id="R109558d80bcb4f8e"/>
    <p:sldId xmlns:r="http://schemas.openxmlformats.org/officeDocument/2006/relationships" id="259" r:id="R613cde3ca4014595"/>
    <p:sldId xmlns:r="http://schemas.openxmlformats.org/officeDocument/2006/relationships" id="260" r:id="R5a280fd892604b70"/>
    <p:sldId xmlns:r="http://schemas.openxmlformats.org/officeDocument/2006/relationships" id="261" r:id="Red7590995fea4673"/>
    <p:sldId xmlns:r="http://schemas.openxmlformats.org/officeDocument/2006/relationships" id="262" r:id="R4d64810d8f8a45c1"/>
    <p:sldId xmlns:r="http://schemas.openxmlformats.org/officeDocument/2006/relationships" id="263" r:id="R167d7fdb7db04bbb"/>
    <p:sldId xmlns:r="http://schemas.openxmlformats.org/officeDocument/2006/relationships" id="264" r:id="R4bf3be0c84ff4e07"/>
    <p:sldId xmlns:r="http://schemas.openxmlformats.org/officeDocument/2006/relationships" id="265" r:id="R8da82b149bbc491c"/>
    <p:sldId xmlns:r="http://schemas.openxmlformats.org/officeDocument/2006/relationships" id="266" r:id="Rffbace7554c6453b"/>
    <p:sldId xmlns:r="http://schemas.openxmlformats.org/officeDocument/2006/relationships" id="267" r:id="Rc69dd7f00bda47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93154348074fd4" /><Relationship Type="http://schemas.openxmlformats.org/officeDocument/2006/relationships/slideMaster" Target="/ppt/slideMasters/slideMaster1.xml" Id="Rdacf1a3f7aa44f2e" /><Relationship Type="http://schemas.openxmlformats.org/officeDocument/2006/relationships/notesMaster" Target="/ppt/notesMasters/notesMaster1.xml" Id="R5bed29c96f494faa" /><Relationship Type="http://schemas.openxmlformats.org/officeDocument/2006/relationships/presProps" Target="/ppt/presProps.xml" Id="R2ab8998765c641d1" /><Relationship Type="http://schemas.openxmlformats.org/officeDocument/2006/relationships/tableStyles" Target="/ppt/tableStyles.xml" Id="R4fa14a056e1143cc" /><Relationship Type="http://schemas.openxmlformats.org/officeDocument/2006/relationships/slide" Target="/ppt/slides/slide1.xml" Id="R8d804d9e4da24c2d" /><Relationship Type="http://schemas.openxmlformats.org/officeDocument/2006/relationships/slide" Target="/ppt/slides/slide2.xml" Id="Rccbc94d3eccd4d5a" /><Relationship Type="http://schemas.openxmlformats.org/officeDocument/2006/relationships/slide" Target="/ppt/slides/slide3.xml" Id="R109558d80bcb4f8e" /><Relationship Type="http://schemas.openxmlformats.org/officeDocument/2006/relationships/slide" Target="/ppt/slides/slide4.xml" Id="R613cde3ca4014595" /><Relationship Type="http://schemas.openxmlformats.org/officeDocument/2006/relationships/slide" Target="/ppt/slides/slide5.xml" Id="R5a280fd892604b70" /><Relationship Type="http://schemas.openxmlformats.org/officeDocument/2006/relationships/slide" Target="/ppt/slides/slide6.xml" Id="Red7590995fea4673" /><Relationship Type="http://schemas.openxmlformats.org/officeDocument/2006/relationships/slide" Target="/ppt/slides/slide7.xml" Id="R4d64810d8f8a45c1" /><Relationship Type="http://schemas.openxmlformats.org/officeDocument/2006/relationships/slide" Target="/ppt/slides/slide8.xml" Id="R167d7fdb7db04bbb" /><Relationship Type="http://schemas.openxmlformats.org/officeDocument/2006/relationships/slide" Target="/ppt/slides/slide9.xml" Id="R4bf3be0c84ff4e07" /><Relationship Type="http://schemas.openxmlformats.org/officeDocument/2006/relationships/slide" Target="/ppt/slides/slide10.xml" Id="R8da82b149bbc491c" /><Relationship Type="http://schemas.openxmlformats.org/officeDocument/2006/relationships/slide" Target="/ppt/slides/slide11.xml" Id="Rffbace7554c6453b" /><Relationship Type="http://schemas.openxmlformats.org/officeDocument/2006/relationships/slide" Target="/ppt/slides/slide12.xml" Id="Rc69dd7f00bda47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318236f76d4b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6ffef77e43439e" /><Relationship Type="http://schemas.openxmlformats.org/officeDocument/2006/relationships/notesMaster" Target="/ppt/notesMasters/notesMaster1.xml" Id="Rdd02b311a75447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5a8688bc534fd7" /><Relationship Type="http://schemas.openxmlformats.org/officeDocument/2006/relationships/notesMaster" Target="/ppt/notesMasters/notesMaster1.xml" Id="Rfb0019a2844a45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61250ef8eb4da7" /><Relationship Type="http://schemas.openxmlformats.org/officeDocument/2006/relationships/notesMaster" Target="/ppt/notesMasters/notesMaster1.xml" Id="R994bb8d6e97249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ce189ac65643d7" /><Relationship Type="http://schemas.openxmlformats.org/officeDocument/2006/relationships/notesMaster" Target="/ppt/notesMasters/notesMaster1.xml" Id="Ra9d611e525e949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0cadb949364755" /><Relationship Type="http://schemas.openxmlformats.org/officeDocument/2006/relationships/notesMaster" Target="/ppt/notesMasters/notesMaster1.xml" Id="R7d5e33c76b7b43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b9bf4487bd42b9" /><Relationship Type="http://schemas.openxmlformats.org/officeDocument/2006/relationships/notesMaster" Target="/ppt/notesMasters/notesMaster1.xml" Id="Rfb875aa0482141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10566eaa064e8e" /><Relationship Type="http://schemas.openxmlformats.org/officeDocument/2006/relationships/notesMaster" Target="/ppt/notesMasters/notesMaster1.xml" Id="Read8e29c51db46e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32656bc5b74345" /><Relationship Type="http://schemas.openxmlformats.org/officeDocument/2006/relationships/notesMaster" Target="/ppt/notesMasters/notesMaster1.xml" Id="R9f8df642521e45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860d1948a8f4289" /><Relationship Type="http://schemas.openxmlformats.org/officeDocument/2006/relationships/notesMaster" Target="/ppt/notesMasters/notesMaster1.xml" Id="Rb10d54301e6c44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47635d48ea40d6" /><Relationship Type="http://schemas.openxmlformats.org/officeDocument/2006/relationships/notesMaster" Target="/ppt/notesMasters/notesMaster1.xml" Id="R64df08033e5548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2c754e408a643b1" /><Relationship Type="http://schemas.openxmlformats.org/officeDocument/2006/relationships/notesMaster" Target="/ppt/notesMasters/notesMaster1.xml" Id="R1f882a7483e4450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3ca46f1622e406e" /><Relationship Type="http://schemas.openxmlformats.org/officeDocument/2006/relationships/notesMaster" Target="/ppt/notesMasters/notesMaster1.xml" Id="Rc63c6a2f1d9048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"Why cells regulate genes"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"Bacterial operons"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"Chromatin and epigenetics"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"Eukaryotic transcription control"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"RNA and protein regulation"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"DNA amplification and separation"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"Sequencing and recombinant DNA"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"Gene editing and ethics"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https://openstax.org/books/biology-2e/pages/16-introduction</a:t>
            </a:r>
          </a:p>
          <a:p xmlns:a="http://schemas.openxmlformats.org/drawingml/2006/main">
            <a:r>
              <a:t>Access for free at https://openstax.org/books/biology-2e/pages/17-introduction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c4bc38639f47a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4599d1a2c14ae8" /><Relationship Type="http://schemas.openxmlformats.org/officeDocument/2006/relationships/slideLayout" Target="/ppt/slideLayouts/slideLayout1.xml" Id="R59562caf618f4d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562caf618f4d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96b009ae35402e" /><Relationship Type="http://schemas.openxmlformats.org/officeDocument/2006/relationships/notesSlide" Target="/ppt/notesSlides/notesSlide1.xml" Id="Rb0c947ad73bb4d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48c71728694858" /><Relationship Type="http://schemas.openxmlformats.org/officeDocument/2006/relationships/notesSlide" Target="/ppt/notesSlides/notesSlide2.xml" Id="Rc9b1ed21e39f460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166b13c20d4b65" /><Relationship Type="http://schemas.openxmlformats.org/officeDocument/2006/relationships/notesSlide" Target="/ppt/notesSlides/notesSlide3.xml" Id="R8da0d9d150014a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d7ce0c2b4e421b" /><Relationship Type="http://schemas.openxmlformats.org/officeDocument/2006/relationships/notesSlide" Target="/ppt/notesSlides/notesSlide4.xml" Id="Rf16f5af3f90f49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6b415c198f47ca" /><Relationship Type="http://schemas.openxmlformats.org/officeDocument/2006/relationships/notesSlide" Target="/ppt/notesSlides/notesSlide5.xml" Id="Ra0c998846597464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bfb86244cf469a" /><Relationship Type="http://schemas.openxmlformats.org/officeDocument/2006/relationships/notesSlide" Target="/ppt/notesSlides/notesSlide6.xml" Id="R6a6aae38511d4b8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e05e58cbfd4eb6" /><Relationship Type="http://schemas.openxmlformats.org/officeDocument/2006/relationships/notesSlide" Target="/ppt/notesSlides/notesSlide7.xml" Id="R04e9b32ba5bf413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ba458b62824a93" /><Relationship Type="http://schemas.openxmlformats.org/officeDocument/2006/relationships/notesSlide" Target="/ppt/notesSlides/notesSlide8.xml" Id="R60967e4fc72846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7944cc01b74f92" /><Relationship Type="http://schemas.openxmlformats.org/officeDocument/2006/relationships/notesSlide" Target="/ppt/notesSlides/notesSlide9.xml" Id="R76a4a7f2b91842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0ff967781941b2" /><Relationship Type="http://schemas.openxmlformats.org/officeDocument/2006/relationships/notesSlide" Target="/ppt/notesSlides/notesSlide10.xml" Id="R518bc2475a1247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c38c5250b04030" /><Relationship Type="http://schemas.openxmlformats.org/officeDocument/2006/relationships/notesSlide" Target="/ppt/notesSlides/notesSlide11.xml" Id="R5f7d102cf27849b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5632edaf749de" /><Relationship Type="http://schemas.openxmlformats.org/officeDocument/2006/relationships/notesSlide" Target="/ppt/notesSlides/notesSlide12.xml" Id="R61a6d1c2c7cb44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AA85C1-BA0A-44C5-B9C0-9B1F9A65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10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7E0F74-6D0A-4F9C-AF71-089389BE2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2C921-686D-46BE-B827-2D3A952B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84BEF-11EA-48A9-9FD7-F4FACB19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1D8620-ADDA-430E-B8B6-9D1462996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830008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1F1D0-6330-4EBA-9935-309154A5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A3124-9850-48A2-9733-571334269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4977A0-6A9E-4FA5-B3DB-51878542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4D1114-A717-44EB-A7AD-2856610C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E8038-CECF-43AA-8ED2-8D3902E9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92B484-1419-4505-82FC-3F1A9AAF4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C1237E-A98A-4CF2-B2AD-9FDACEB2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Compare gene regulation in bacteria and eukaryotes.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70AC0-E414-4ED6-AA6E-48387AED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F1FFB7-CBDC-4486-85F5-7EF78E62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regulation at chromatin, transcriptional, RNA and protein levels.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81C35F-23D7-4B56-BDE8-D33CD333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218C2B-0322-4ECA-955E-42D40FA7D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Describe core DNA technologies including PCR, electrophoresis, sequencing and editing.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F79A86-B657-4A74-9F3D-E1BD47E1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07132E-4B49-449F-B9AA-A23542E0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Evaluate benefits, limitations and ethical questions in biotechnology.</a:t>
            </a:r>
          </a:p>
        </p:txBody>
      </p:sp>
    </p:spTree>
    <p:extLst>
      <p:ext uri="{BB962C8B-B14F-4D97-AF65-F5344CB8AC3E}">
        <p14:creationId xmlns:p14="http://schemas.microsoft.com/office/powerpoint/2010/main" val="13231969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D11F12-5B5C-4ADC-B14F-7DFD93CEB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D4FC2-0167-4C9B-BC28-805E4A67C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601A7-A783-45EB-83AC-12CD5B05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EA2305-4498-4F6D-8B2F-17D74FC2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899ABF-65AC-4D74-A5C0-FC9AFC31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Why cells regulate genes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A0D42B-C892-4259-AD4D-7D5F11DB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9A6F09-A83E-4B85-8CC4-1433B59D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Cells conserve energy by producing RNA and protein only when needed.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59B1F6-77A2-428A-82A1-7AE4A8606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558A0-7ED1-420F-BCD9-92B8353C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Different cell types share nearly the same DNA but express different gene combinations.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C7DB40-C095-4507-818A-3BE7A331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0012E6-9982-4132-8C42-38517AF9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Environmental signals can change gene activity within minutes or across development.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E06490-69AD-4611-B8A2-05A8E5386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394897-7CD0-4259-B360-0AC45C4A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Regulation can occur before transcription, during RNA processing, during translation or after protein synthesis.</a:t>
            </a:r>
          </a:p>
        </p:txBody>
      </p:sp>
    </p:spTree>
    <p:extLst>
      <p:ext uri="{BB962C8B-B14F-4D97-AF65-F5344CB8AC3E}">
        <p14:creationId xmlns:p14="http://schemas.microsoft.com/office/powerpoint/2010/main" val="7116461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BD22FF-68A5-4588-91B8-BBA60B33D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77906A-D83A-4E78-A9C0-332A1305D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F1DA1-CF04-4E69-A354-50C891C2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1E0D45-A942-471F-AFA5-11E1E9DE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B6D34E-E5A9-4102-BD00-E8ED8DF7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Bacterial operons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D5ED2-3942-479C-8F95-8AF75893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3B38B-6299-452F-B047-B3AF9C0F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 operon groups genes under shared promoter and operator control.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29550-F2FF-461D-BE02-A684BB01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E1F822-AB5D-4958-8156-EE0305DB3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 the lac operon, lactose-related signals reduce repression and glucose conditions influence activation.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466186-BC0F-4C65-B508-7F5D5CE4E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1D5D4D-27CD-49D3-B51B-0791D17C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trp operon is usually active but is repressed when tryptophan is abundant.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52BDCA-3199-4828-BF62-C6C13001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787E62-A705-443E-BC34-DB5EAD11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Operons coordinate proteins that function in the same pathway.</a:t>
            </a:r>
          </a:p>
        </p:txBody>
      </p:sp>
    </p:spTree>
    <p:extLst>
      <p:ext uri="{BB962C8B-B14F-4D97-AF65-F5344CB8AC3E}">
        <p14:creationId xmlns:p14="http://schemas.microsoft.com/office/powerpoint/2010/main" val="16008218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134633-2C69-4864-B759-8DF56BE09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EDFEFF-E93B-40F1-AC87-0D2A476D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A06173-6778-4A76-8352-24BAF8875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C1F1B7-4D09-4BCC-8A9F-6B23D4C0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D497A9-5FBA-4B07-9345-2AE7B65E8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Chromatin and epigenetics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C7A793-C730-4782-B94C-D930BCFA1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9CFFD2-0F33-4852-A1D5-C1E37EF28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wrapped in tightly packed chromatin is generally less accessible to transcription machinery.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F488E4-F6C1-4D98-90BA-2D7182F9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9F9BCC-ACE5-4845-B7C2-F21136187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Histone modifications can open or compact chromatin and recruit regulatory proteins.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D12C94-768F-44D9-8507-8AB7C016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C98F4-90E5-4763-9E24-71BDA6BD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methylation often reduces transcription near affected promoters.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48A79-ED6C-4C4C-A8E2-8ADC2F20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EB801E-4A72-4783-94CC-826392942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Epigenetic marks can persist through cell divisions while the DNA sequence remains unchanged.</a:t>
            </a:r>
          </a:p>
        </p:txBody>
      </p:sp>
    </p:spTree>
    <p:extLst>
      <p:ext uri="{BB962C8B-B14F-4D97-AF65-F5344CB8AC3E}">
        <p14:creationId xmlns:p14="http://schemas.microsoft.com/office/powerpoint/2010/main" val="14275018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1E5E3D-CB33-4D3A-B751-9A835E30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51206A-15B8-465E-ADEC-CB718233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397ABA-5734-4499-B713-22FDB16B3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60F9F9-5846-4C2F-BBBD-E5331EF9D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533D7E-2A0D-42AB-910E-7ED145E27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Eukaryotic transcription control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05AF4-D109-4E3F-8C5A-6A0D65D1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3533D-0597-437D-8390-B219045F5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General transcription factors assemble at core promoters with RNA polymerase.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EF51C1-7462-469C-A467-85DD1F1A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485938-E223-492E-93B9-8BFB53962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Activators and repressors bind regulatory DNA elements such as enhancers and silencers.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3E8E68-1969-4A6A-A8C5-C32F8BF3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37416A-F8D3-4901-A9C4-3FC7A67B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looping brings distant regulators into contact with promoter-associated proteins.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3156B4-0733-4BDB-8061-4FA225A1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E399DF-04D4-465D-9FAE-E4872CB2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Combinatorial control lets a limited set of regulators create many cell-specific expression patterns.</a:t>
            </a:r>
          </a:p>
        </p:txBody>
      </p:sp>
    </p:spTree>
    <p:extLst>
      <p:ext uri="{BB962C8B-B14F-4D97-AF65-F5344CB8AC3E}">
        <p14:creationId xmlns:p14="http://schemas.microsoft.com/office/powerpoint/2010/main" val="21375500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C20E0B-A82B-4B02-8B15-0A7C6C52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C8B24-5692-491D-AE3F-9BC9BAB1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511F60-9CC8-4DDA-BB69-53DC27E2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35E8AB-8E8E-4A02-91EB-B1BD2EF5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1D0AE-5A8F-4B9D-8651-E771CDF8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RNA and protein regulation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86E998-A57A-4E3B-870B-3BBD082A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F2643-59F1-45EB-A364-52D95686F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Alternative splicing changes which exons appear in a mature mRNA.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AC548F-972C-4E59-9C83-730B6226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85FA97-8F39-4427-BD96-C199CFD64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MicroRNAs can reduce translation or promote destruction of target transcripts.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B1C214-258A-4DC3-BDFE-334604F70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B8A2A2-9018-4CD7-8765-7B838C11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RNA stability determines how long a message remains available for translation.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476BEC-F462-4B91-857C-198B62AC9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0288D7-EF64-46C2-B68B-882BC1BB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Protein modification, transport and targeted degradation regulate activity after translation.</a:t>
            </a:r>
          </a:p>
        </p:txBody>
      </p:sp>
    </p:spTree>
    <p:extLst>
      <p:ext uri="{BB962C8B-B14F-4D97-AF65-F5344CB8AC3E}">
        <p14:creationId xmlns:p14="http://schemas.microsoft.com/office/powerpoint/2010/main" val="1636058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5CCED2-224E-4B01-8D74-C8CE954E0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DB50FA-FC6D-4AC1-87A7-635AB37F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0F6183-BB34-40D1-ACEE-06283B09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25D3CC-C947-4323-AF29-B8C07761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142141-FEED-4E42-8676-8B81B991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DNA amplification and separation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AD32B5-0414-4938-AD77-8861F45F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C2395A-A9FB-4CF0-8515-02F005DC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PCR cycles through DNA separation, primer binding and polymerase extension to amplify a selected region.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026CEB-D4A7-4E65-8D9B-79B64235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A1322A-BFF4-43DE-B6C6-F11B8640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Primers define the target and provide starting points for heat-stable DNA polymerase.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510A67-6392-420D-A624-81403D03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5CD362-22C6-4E15-ABE4-A511FA66A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Gel electrophoresis separates negatively charged DNA fragments mainly by size.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DF69F4-41B1-4E8E-9340-AFAEC32E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2F40A0-29E3-4FA0-9003-6E316E97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Controls help distinguish a true result from contamination or failed reagents.</a:t>
            </a:r>
          </a:p>
        </p:txBody>
      </p:sp>
    </p:spTree>
    <p:extLst>
      <p:ext uri="{BB962C8B-B14F-4D97-AF65-F5344CB8AC3E}">
        <p14:creationId xmlns:p14="http://schemas.microsoft.com/office/powerpoint/2010/main" val="6335484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76ECF7-C383-4B1D-90ED-3309F677C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6A1462-059E-4271-AB21-5E591C318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3A496A-5AA6-4012-AB6D-2C87D8BE4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919B03-348C-4CD7-8D1B-2CD638EF1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F3D39-624D-4711-8044-5DDA0EB5C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Sequencing and recombinant DNA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9F0889-EA8B-40E4-B48F-16E5CAB1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67C421-6940-43C1-B297-43457B89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sequencing determines nucleotide order and can reveal variants, genes or community composition.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222C0-99D1-429A-B703-CD90DADFE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3D2E24-4BE4-4AA3-A956-CB678B45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Restriction enzymes cut particular sequences, while ligase joins compatible DNA fragments.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FFC4C0-5D92-4B81-A98B-72142487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FAAC01-D365-4AB3-B116-88E66E15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Plasmid vectors can carry inserted genes into bacterial cells for cloning or protein production.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364024-6654-421F-A6B3-ED2D3C8B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1774B2-14E0-47DC-B72E-0A869CCC2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Genomic and transcriptomic methods compare large sets of genes or expressed RNAs.</a:t>
            </a:r>
          </a:p>
        </p:txBody>
      </p:sp>
    </p:spTree>
    <p:extLst>
      <p:ext uri="{BB962C8B-B14F-4D97-AF65-F5344CB8AC3E}">
        <p14:creationId xmlns:p14="http://schemas.microsoft.com/office/powerpoint/2010/main" val="14245790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712E7F-0876-497D-8C5B-8F4DAAE1B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C3D21E-1775-4789-A0A8-E6CD4E95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F55E22-BC2E-49A5-A679-F2811B6E6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C49463-C234-48ED-BB9A-D88FB3C2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0158E-C9B4-4B05-A090-F178BBD0E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Gene editing and ethics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F32F37-38DA-4AEB-A7FA-E1FC8A63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CB353-45DC-40CC-A235-D75A5FBAF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CRISPR-associated systems use a guide RNA to direct a nuclease to a matching DNA sequence.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3CEEF6-B9EF-48DF-B0A6-DBFC5ABD5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0FC74A-36D3-4C63-B5E7-BB460AABE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 repair after cutting can disrupt a gene or install a designed change.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A2FB62-6602-4DD6-97EB-790A2BF98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C1C9A7-AAFE-4817-9CBF-96559ADC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Off-target changes, delivery limits and mosaic results remain technical concerns.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8DA283-1685-4A7B-8660-34147166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CE5675-7F68-4F62-8911-AFAD7477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Ethical evaluation considers consent, access, ecological effects and whether changes affect future generations.</a:t>
            </a:r>
          </a:p>
        </p:txBody>
      </p:sp>
    </p:spTree>
    <p:extLst>
      <p:ext uri="{BB962C8B-B14F-4D97-AF65-F5344CB8AC3E}">
        <p14:creationId xmlns:p14="http://schemas.microsoft.com/office/powerpoint/2010/main" val="11565653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BA6510-D5D4-458D-8227-DE9345501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8198FB-6DF0-45AE-AE74-3A684D142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28CEF-C715-4CCC-A76F-A34EAC24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2DBB1-4044-4EA8-B49A-8E2D6FE0A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1D1709-C602-4711-BBD3-4E70A0EE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From a sample to a genetic result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5F88BC-BFF5-4600-A510-14ADD9610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C824E1-10A0-4CB5-AB33-903859376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laboratory extracts DNA and uses target-specific primers to amplify a region by PCR.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320C04-1847-4B9F-8048-645ADFC0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F27E4A-468F-4A58-8FC1-2B20C7A61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Gel electrophoresis can confirm fragment size before sequencing determines the exact nucleotide order.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BB23AC-75C6-4417-B888-3181D766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7CD838-744C-4F1D-B18E-6C84F24F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comparison with a reference sequence identifies a candidate variant.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4251BA-7521-4A73-AC37-51C7273B1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18323-A2D2-4EC8-BFE0-B6C69E5A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Clinical or biological interpretation still requires controls, population context and evidence linking variant to function.</a:t>
            </a:r>
          </a:p>
        </p:txBody>
      </p:sp>
    </p:spTree>
    <p:extLst>
      <p:ext uri="{BB962C8B-B14F-4D97-AF65-F5344CB8AC3E}">
        <p14:creationId xmlns:p14="http://schemas.microsoft.com/office/powerpoint/2010/main" val="36317825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C153D2-1AAC-4972-9349-878AD138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B27756-EE63-4178-82B7-DE1B780C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 Expression and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C8B02-A42C-4FC0-826E-E3D25C5C9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4965F0-0646-40D3-A9B6-7C5E4A77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DEB49F-F10D-4D43-AFE8-C9CC0899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A7D26-AB5F-42D5-903F-BF36A1E8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93CC4A-C999-4AA1-ADFD-B961CA6F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Gene regulation allows cells to respond, specialize and conserve resources.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F2520B-CA5D-4144-824B-7CDCA7450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Bacteria often coordinate genes in operons, while eukaryotes use chromatin and layered regulation.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9B2334-9917-4928-AB3F-C5CCE8F36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PCR, electrophoresis, sequencing and recombinant DNA answer different experimental questions.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5898E8-B1A3-4519-9568-9CF1D7D69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Gene editing adds powerful options but requires technical and ethical evaluation.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C31AB-9F04-4A94-9AD0-0DF1C3485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can two cell types with the same genome behave differently?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DA81D6-6B8A-48D0-9315-4E4735EC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How does an inducible operon differ from a repressible operon?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DA2895-F017-4609-94AB-ED68A3EC4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What role do PCR primers play?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D89024-D0B1-4AC2-B254-B8EAD0E3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Which evidence is needed before calling a DNA variant harmful?</a:t>
            </a:r>
          </a:p>
        </p:txBody>
      </p:sp>
    </p:spTree>
    <p:extLst>
      <p:ext uri="{BB962C8B-B14F-4D97-AF65-F5344CB8AC3E}">
        <p14:creationId xmlns:p14="http://schemas.microsoft.com/office/powerpoint/2010/main" val="7769771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2026-09-19T14:47:12.5780000Z</dcterms:created>
  <dcterms:modified xsi:type="dcterms:W3CDTF">2026-09-19T14:47:12.5780000Z</dcterms:modified>
</coreProperties>
</file>