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98aa9109b044b1c" /><Relationship Type="http://schemas.openxmlformats.org/officeDocument/2006/relationships/extended-properties" Target="/docProps/app.xml" Id="Rb28901a898404da0" /><Relationship Type="http://schemas.openxmlformats.org/officeDocument/2006/relationships/officeDocument" Target="/ppt/presentation.xml" Id="R1b2abfcbd94f499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7918ff4eaa44e6"/>
  </p:sldMasterIdLst>
  <p:notesMasterIdLst>
    <p:notesMasterId xmlns:r="http://schemas.openxmlformats.org/officeDocument/2006/relationships" r:id="R5afa339629e5451f"/>
  </p:notesMasterIdLst>
  <p:sldIdLst>
    <p:sldId xmlns:r="http://schemas.openxmlformats.org/officeDocument/2006/relationships" id="256" r:id="Rf04ef032fbe9428a"/>
    <p:sldId xmlns:r="http://schemas.openxmlformats.org/officeDocument/2006/relationships" id="257" r:id="R8998f662fde44ad7"/>
    <p:sldId xmlns:r="http://schemas.openxmlformats.org/officeDocument/2006/relationships" id="258" r:id="R2ade631639f6473c"/>
    <p:sldId xmlns:r="http://schemas.openxmlformats.org/officeDocument/2006/relationships" id="259" r:id="R506bbec119e04460"/>
    <p:sldId xmlns:r="http://schemas.openxmlformats.org/officeDocument/2006/relationships" id="260" r:id="Recc973f922bb4c2d"/>
    <p:sldId xmlns:r="http://schemas.openxmlformats.org/officeDocument/2006/relationships" id="261" r:id="Rf50e01d5870e4b19"/>
    <p:sldId xmlns:r="http://schemas.openxmlformats.org/officeDocument/2006/relationships" id="262" r:id="R8345ce5c001b46d6"/>
    <p:sldId xmlns:r="http://schemas.openxmlformats.org/officeDocument/2006/relationships" id="263" r:id="R04d571878b8c4d2e"/>
    <p:sldId xmlns:r="http://schemas.openxmlformats.org/officeDocument/2006/relationships" id="264" r:id="R6fac7b39a7dd4e26"/>
    <p:sldId xmlns:r="http://schemas.openxmlformats.org/officeDocument/2006/relationships" id="265" r:id="R0cac144f52e940d0"/>
    <p:sldId xmlns:r="http://schemas.openxmlformats.org/officeDocument/2006/relationships" id="266" r:id="R25d3420722a543f7"/>
    <p:sldId xmlns:r="http://schemas.openxmlformats.org/officeDocument/2006/relationships" id="267" r:id="Re66adbf363e9472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3edf2ac5b754816" /><Relationship Type="http://schemas.openxmlformats.org/officeDocument/2006/relationships/slideMaster" Target="/ppt/slideMasters/slideMaster1.xml" Id="Rd07918ff4eaa44e6" /><Relationship Type="http://schemas.openxmlformats.org/officeDocument/2006/relationships/notesMaster" Target="/ppt/notesMasters/notesMaster1.xml" Id="R5afa339629e5451f" /><Relationship Type="http://schemas.openxmlformats.org/officeDocument/2006/relationships/presProps" Target="/ppt/presProps.xml" Id="R4a0f6de3917840a2" /><Relationship Type="http://schemas.openxmlformats.org/officeDocument/2006/relationships/tableStyles" Target="/ppt/tableStyles.xml" Id="Rd979f7f25d5b4b0f" /><Relationship Type="http://schemas.openxmlformats.org/officeDocument/2006/relationships/slide" Target="/ppt/slides/slide1.xml" Id="Rf04ef032fbe9428a" /><Relationship Type="http://schemas.openxmlformats.org/officeDocument/2006/relationships/slide" Target="/ppt/slides/slide2.xml" Id="R8998f662fde44ad7" /><Relationship Type="http://schemas.openxmlformats.org/officeDocument/2006/relationships/slide" Target="/ppt/slides/slide3.xml" Id="R2ade631639f6473c" /><Relationship Type="http://schemas.openxmlformats.org/officeDocument/2006/relationships/slide" Target="/ppt/slides/slide4.xml" Id="R506bbec119e04460" /><Relationship Type="http://schemas.openxmlformats.org/officeDocument/2006/relationships/slide" Target="/ppt/slides/slide5.xml" Id="Recc973f922bb4c2d" /><Relationship Type="http://schemas.openxmlformats.org/officeDocument/2006/relationships/slide" Target="/ppt/slides/slide6.xml" Id="Rf50e01d5870e4b19" /><Relationship Type="http://schemas.openxmlformats.org/officeDocument/2006/relationships/slide" Target="/ppt/slides/slide7.xml" Id="R8345ce5c001b46d6" /><Relationship Type="http://schemas.openxmlformats.org/officeDocument/2006/relationships/slide" Target="/ppt/slides/slide8.xml" Id="R04d571878b8c4d2e" /><Relationship Type="http://schemas.openxmlformats.org/officeDocument/2006/relationships/slide" Target="/ppt/slides/slide9.xml" Id="R6fac7b39a7dd4e26" /><Relationship Type="http://schemas.openxmlformats.org/officeDocument/2006/relationships/slide" Target="/ppt/slides/slide10.xml" Id="R0cac144f52e940d0" /><Relationship Type="http://schemas.openxmlformats.org/officeDocument/2006/relationships/slide" Target="/ppt/slides/slide11.xml" Id="R25d3420722a543f7" /><Relationship Type="http://schemas.openxmlformats.org/officeDocument/2006/relationships/slide" Target="/ppt/slides/slide12.xml" Id="Re66adbf363e9472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5f575bac814c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0351463bb1d41e7" /><Relationship Type="http://schemas.openxmlformats.org/officeDocument/2006/relationships/notesMaster" Target="/ppt/notesMasters/notesMaster1.xml" Id="Ra039e97a35f24de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dd564f689124057" /><Relationship Type="http://schemas.openxmlformats.org/officeDocument/2006/relationships/notesMaster" Target="/ppt/notesMasters/notesMaster1.xml" Id="R8f4992587f324ad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0acbfd229d4408" /><Relationship Type="http://schemas.openxmlformats.org/officeDocument/2006/relationships/notesMaster" Target="/ppt/notesMasters/notesMaster1.xml" Id="R7428f9b0cd5445c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2334a1f7f9b4608" /><Relationship Type="http://schemas.openxmlformats.org/officeDocument/2006/relationships/notesMaster" Target="/ppt/notesMasters/notesMaster1.xml" Id="R70cc0a98ddf6493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a7677e160fb4c82" /><Relationship Type="http://schemas.openxmlformats.org/officeDocument/2006/relationships/notesMaster" Target="/ppt/notesMasters/notesMaster1.xml" Id="Rdae5e74bc21a4e9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cc7092a424436b" /><Relationship Type="http://schemas.openxmlformats.org/officeDocument/2006/relationships/notesMaster" Target="/ppt/notesMasters/notesMaster1.xml" Id="R47dfe8bc22b140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58dff45b884f54" /><Relationship Type="http://schemas.openxmlformats.org/officeDocument/2006/relationships/notesMaster" Target="/ppt/notesMasters/notesMaster1.xml" Id="Rcee738932e3e472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3f1715fd2474bba" /><Relationship Type="http://schemas.openxmlformats.org/officeDocument/2006/relationships/notesMaster" Target="/ppt/notesMasters/notesMaster1.xml" Id="Rdd0ac3c42c174ff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fff796dd4124a9f" /><Relationship Type="http://schemas.openxmlformats.org/officeDocument/2006/relationships/notesMaster" Target="/ppt/notesMasters/notesMaster1.xml" Id="R142b50bf2a9746a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1481e685c404b0b" /><Relationship Type="http://schemas.openxmlformats.org/officeDocument/2006/relationships/notesMaster" Target="/ppt/notesMasters/notesMaster1.xml" Id="Rebf1a503ad84470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9a6671c41034474" /><Relationship Type="http://schemas.openxmlformats.org/officeDocument/2006/relationships/notesMaster" Target="/ppt/notesMasters/notesMaster1.xml" Id="R8ac1fab3d7214a3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5ef5e7cb0764362" /><Relationship Type="http://schemas.openxmlformats.org/officeDocument/2006/relationships/notesMaster" Target="/ppt/notesMasters/notesMaster1.xml" Id="Ra157286a3f7e49b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Preview these goals before teaching. Return to them during the final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"The central dogma"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"Transcription initiation"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"Elongation and termination"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"RNA processing"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"The genetic code"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"Transfer RNA and ribosomes"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"Translation cycle"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Explain each point in sequence. Ask students to connect "Protein folding and targeting" with the preceding section and provide their own biological example.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Work through this application aloud. Ask students to justify each step with a concept from the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teaching summary by AfterHour Study Resources. Aligned to OpenStax Biology 2e by Mary Ann Clark, Matthew Douglas and Jung Choi, licensed CC BY-NC-SA 4.0.</a:t>
            </a:r>
          </a:p>
          <a:p xmlns:a="http://schemas.openxmlformats.org/drawingml/2006/main">
            <a:r>
              <a:t>Access for free at https://openstax.org/books/biology-2e/pages/15-introduction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Teaching note: Use the synthesis statements as an answer framework. Require evidence and biological vocabulary in responses.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a63e3b5d8b4403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4fe67b39d54e2f" /><Relationship Type="http://schemas.openxmlformats.org/officeDocument/2006/relationships/slideLayout" Target="/ppt/slideLayouts/slideLayout1.xml" Id="R51d33abc148749c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1d33abc148749c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802009c854a8b" /><Relationship Type="http://schemas.openxmlformats.org/officeDocument/2006/relationships/notesSlide" Target="/ppt/notesSlides/notesSlide1.xml" Id="Ref404b1141724f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3ec71da9504582" /><Relationship Type="http://schemas.openxmlformats.org/officeDocument/2006/relationships/notesSlide" Target="/ppt/notesSlides/notesSlide2.xml" Id="R7557004b92b845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7e06ba91794f4b" /><Relationship Type="http://schemas.openxmlformats.org/officeDocument/2006/relationships/notesSlide" Target="/ppt/notesSlides/notesSlide3.xml" Id="R97bdf05735d549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0270d69244894" /><Relationship Type="http://schemas.openxmlformats.org/officeDocument/2006/relationships/notesSlide" Target="/ppt/notesSlides/notesSlide4.xml" Id="Ra5d352707c5e4e7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74fd514e5b450d" /><Relationship Type="http://schemas.openxmlformats.org/officeDocument/2006/relationships/notesSlide" Target="/ppt/notesSlides/notesSlide5.xml" Id="Rcb1e3c10b7aa48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1d0dedf598453a" /><Relationship Type="http://schemas.openxmlformats.org/officeDocument/2006/relationships/notesSlide" Target="/ppt/notesSlides/notesSlide6.xml" Id="R68f8132d07014a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d6b9a680d4ae6" /><Relationship Type="http://schemas.openxmlformats.org/officeDocument/2006/relationships/notesSlide" Target="/ppt/notesSlides/notesSlide7.xml" Id="R675ecf69568b4a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97486e07943b4" /><Relationship Type="http://schemas.openxmlformats.org/officeDocument/2006/relationships/notesSlide" Target="/ppt/notesSlides/notesSlide8.xml" Id="R8b9fde373202441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1af32795342dc" /><Relationship Type="http://schemas.openxmlformats.org/officeDocument/2006/relationships/notesSlide" Target="/ppt/notesSlides/notesSlide9.xml" Id="R4a926321927140a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e12c9027d4c5f" /><Relationship Type="http://schemas.openxmlformats.org/officeDocument/2006/relationships/notesSlide" Target="/ppt/notesSlides/notesSlide10.xml" Id="R8653638e78cf48e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5d8270c28c41b6" /><Relationship Type="http://schemas.openxmlformats.org/officeDocument/2006/relationships/notesSlide" Target="/ppt/notesSlides/notesSlide11.xml" Id="R777a05dbfb404e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46707d5483475e" /><Relationship Type="http://schemas.openxmlformats.org/officeDocument/2006/relationships/notesSlide" Target="/ppt/notesSlides/notesSlide12.xml" Id="R2f3e39a5e11d42d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8421BD-3510-4A8C-8038-3B0BB5A6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BIOLOGY  •  COMPLETE LECTURE 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2ED0D2-1AB7-4B97-8D89-EC0965A5F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19250"/>
            <a:ext cx="1047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6BABF5-EA28-484B-90F6-963AED79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86125"/>
            <a:ext cx="9334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B7C8D8"/>
                </a:solidFill>
                <a:latin typeface="Bitstream Charter"/>
                <a:ea typeface="Bitstream Charter"/>
                <a:cs typeface="Bitstream Charter"/>
              </a:rPr>
              <a:t>8 lesson sections • application • chapter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955FF-7355-415D-A0CF-A2ECF981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67350"/>
            <a:ext cx="857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AfterHour Study Resources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5289A8-7F5F-4F21-99AB-E3F447235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00" b="0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Complete, editable lecture notes</a:t>
            </a:r>
          </a:p>
        </p:txBody>
      </p:sp>
    </p:spTree>
    <p:extLst>
      <p:ext uri="{BB962C8B-B14F-4D97-AF65-F5344CB8AC3E}">
        <p14:creationId xmlns:p14="http://schemas.microsoft.com/office/powerpoint/2010/main" val="1350834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1B0EE3-308B-47D4-9DDD-526CC9ADA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D7A508-4233-49BB-ADCD-D067AD26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91D0ED-F8C7-4D79-9E5F-135A9902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96076-EB8F-410F-962C-23F1183E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3E4387-4695-45C1-A900-34E2D7B3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Learning objectives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7B629C-207F-4939-B8B3-5C949A1F4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D30D54-A86F-4AEB-8D7C-8422B7902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Explain how transcription converts DNA information into RNA.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A0E3E-4FE8-484E-97D9-B3D1C227C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92C1D2-7C9C-4226-92F6-61C3A5180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Describe eukaryotic RNA processing and its purpose.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B2E96A-370F-42CB-BEB4-56F6CA635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F69DA7-727F-416B-A349-863F790F6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Use the genetic code to connect mRNA codons to amino acids.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E6BA4-D534-4A23-AB21-D78D04A58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DDDC4-5805-40AE-8F12-0FC05E610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Trace translation from initiation through termination and protein targeting.</a:t>
            </a:r>
          </a:p>
        </p:txBody>
      </p:sp>
    </p:spTree>
    <p:extLst>
      <p:ext uri="{BB962C8B-B14F-4D97-AF65-F5344CB8AC3E}">
        <p14:creationId xmlns:p14="http://schemas.microsoft.com/office/powerpoint/2010/main" val="2479123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372318-AC58-4CBE-A5FE-BC1C19346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FAE654-EDE8-44A5-A18D-A9DF0D1D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BD7077-1363-4328-9449-19CB3E03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03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B03E9D-FB39-4337-A470-72534FB3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73D5C4-CACA-414E-AEF2-7A53BDF86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The central dogma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76DF1C-D02E-4AAB-BE34-1541A0C80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B08422-D8CB-4216-9F74-2FAC2F50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Genetic information generally flows from DNA to RNA to protein.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98C622-CE56-405D-9976-CC7FD69A6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841B7-1E51-4CCE-8EAA-811D34B5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gene includes DNA sequences needed to produce a functional RNA or protein product.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EF7071-E7FB-4B9A-8743-8067BBEA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2815222-6C3B-4F48-AB4B-D82C89C1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Only one DNA strand serves as template for a given gene.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17524-A96F-4C8E-8489-BAA5DFA7C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EECFA0-6862-45C6-ADCB-93B76C59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Gene expression connects inherited sequence to cell structure, metabolism and phenotype.</a:t>
            </a:r>
          </a:p>
        </p:txBody>
      </p:sp>
    </p:spTree>
    <p:extLst>
      <p:ext uri="{BB962C8B-B14F-4D97-AF65-F5344CB8AC3E}">
        <p14:creationId xmlns:p14="http://schemas.microsoft.com/office/powerpoint/2010/main" val="2037911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6C061F-9500-4CEC-AD65-DAE751314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908AB4-844F-459F-BD91-69921ADFA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49D8F3-F280-4E9F-A1B9-B5C36EACE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04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24BC48-D6C3-49DE-98EC-3608CC611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8F23DD-6CF1-41AD-A51F-606191A51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Transcription initiation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2817FE-5250-47A1-B113-4DEB550D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CA3645-246F-478E-ACC5-E3B071C1A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RNA polymerase binds promoter DNA with help from regulatory proteins.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C3B5D6-4748-4F8A-82FE-FA9ED32D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810F37-AD26-4E6F-9429-6F603CCA6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promoter establishes the transcription start site and determines which strand is the template.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D56701-E65D-4492-9321-5A65D0160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573B7DF-CAD6-492E-AB32-E110D611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RNA polymerase locally separates DNA without requiring a primer.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35C43-EA70-4B8E-B832-E4CB1025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1A516-7BE9-4D1A-AF0D-547F77C87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Bacteria use sigma factors, while eukaryotes use several general transcription factors.</a:t>
            </a:r>
          </a:p>
        </p:txBody>
      </p:sp>
    </p:spTree>
    <p:extLst>
      <p:ext uri="{BB962C8B-B14F-4D97-AF65-F5344CB8AC3E}">
        <p14:creationId xmlns:p14="http://schemas.microsoft.com/office/powerpoint/2010/main" val="15221464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2C44C1-31C8-42D8-82B7-0EB66386C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C2867-E5CB-4C60-B027-75F9998B2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273F3-563E-4ACA-8FFD-013D0D74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05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7AD012-6DEF-4582-913A-5A46418BB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DE0B25-8C28-4E0C-8D80-5A8D7546D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Elongation and termination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31D44E-F983-4033-B9A8-20E186BB3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32FC38-6F0A-44CE-A622-FF7211C2A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RNA polymerase reads the template 3′ to 5′ while synthesizing RNA 5′ to 3′.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CB615D-EE70-4DDC-A746-2D03D7FE3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B3E935-E721-4FAF-B001-B6CEFE1A3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RNA sequence is complementary to the template and matches the coding strand except U replaces 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60071C-1BAF-4C9D-BE57-87E319CC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7ABB42-1B6B-4A21-9619-DE1274699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DNA helix reforms behind the polymerase as the RNA transcript separates.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BBF97-2F86-4129-8267-FB92AF145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46DB2B-1FFD-42AC-8C64-446FC7F23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Termination signals cause the transcript and polymerase to leave the DNA.</a:t>
            </a:r>
          </a:p>
        </p:txBody>
      </p:sp>
    </p:spTree>
    <p:extLst>
      <p:ext uri="{BB962C8B-B14F-4D97-AF65-F5344CB8AC3E}">
        <p14:creationId xmlns:p14="http://schemas.microsoft.com/office/powerpoint/2010/main" val="16400699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F4EA3-5839-4E47-8FD2-94CA4087E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29765-F97D-48FD-B638-6B4500FA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5A96EC-88EA-47C2-8E3C-6853DDC6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06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C2776-2303-4B1C-82B7-ED776952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F0C761-7A6F-4649-A77F-DE62978D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RNA processing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CC1F2-3E8E-48B7-8CF9-45F334D4A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3E9960-D97E-445F-B18C-88EB1DC33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Eukaryotic pre-mRNA receives a 5′ cap that supports stability, export and translation.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1D71E5-97EC-4C07-9147-7A15B523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11BAC0-9560-4ED2-AA40-E420913C5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poly-A tail protects the 3′ end and influences transcript lifetime.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0E4F35-4229-48C5-A797-AB446D395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2F704E-9B12-48B5-809B-D5357B763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Spliceosomes remove introns and join exons into a continuous coding message.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2854C1-D269-4380-BA03-A7C4DB64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5C8DE-3D6E-4A17-AE60-911455E34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Alternative splicing allows one gene to produce more than one protein form.</a:t>
            </a:r>
          </a:p>
        </p:txBody>
      </p:sp>
    </p:spTree>
    <p:extLst>
      <p:ext uri="{BB962C8B-B14F-4D97-AF65-F5344CB8AC3E}">
        <p14:creationId xmlns:p14="http://schemas.microsoft.com/office/powerpoint/2010/main" val="141014166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86C7680-A67C-4447-941B-5AFFE4EF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E1DEB8-984E-48D9-8B2F-527353196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9E0468-5F8B-459C-8112-373A5D217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07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BBB600-051F-496A-B0BA-B78E6D98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3DEB00-3B8A-47B1-9305-766C47C9F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The genetic code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21E66A-C647-43D4-9ACA-CC60C5448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BFCE1A-99E4-41A4-A995-06B187701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Ribosomes read mRNA in nonoverlapping three-base codons.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D4DA5-48D9-456E-8471-7F0B8A9BA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F3BA10-6A04-4EBE-8C5D-01446D75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Most amino acids have multiple codons, making the code redundant but unambiguous.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C69FC0-0F6F-4147-BCE2-344F3CD2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85AAB4-2A60-455B-97C2-0DDE085B1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AUG usually begins translation and codes for methionine.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993C88-C928-4EFA-B483-5AD4B70A5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FBBC3A-7210-41EA-B947-7EB16C42E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UAA, UAG and UGA are stop codons recognized by release factors rather than tRNAs.</a:t>
            </a:r>
          </a:p>
        </p:txBody>
      </p:sp>
    </p:spTree>
    <p:extLst>
      <p:ext uri="{BB962C8B-B14F-4D97-AF65-F5344CB8AC3E}">
        <p14:creationId xmlns:p14="http://schemas.microsoft.com/office/powerpoint/2010/main" val="10542277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874181-4FF2-4A10-BFCA-3D99886B9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58B3F0-C965-4CB7-B31D-3A600ACC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5A3CC1-5D69-4BDA-BA88-6370DB075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08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26C086-5587-4C64-BB96-05CCA5B92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B02C54-1091-4F4C-B1FB-DD1A97D9A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Transfer RNA and ribosomes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79861C-C0C7-4900-A341-4BFEC5AB2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8F567C-06B2-4E73-9DCE-C97D3AE0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Each tRNA carries a particular amino acid and contains an anticodon complementary to an mRNA codon.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5CC34-8101-4193-A1F2-CBE6A6D7C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82B4DA-8BFE-499B-87A2-D37E7B323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Aminoacyl-tRNA synthetases attach the correct amino acid to each tRNA.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3FCE6C-2438-480F-A980-A4B6DD3E0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111652-D006-49E4-88CE-6A4DD8DA0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small ribosomal subunit positions mRNA, while the large subunit catalyzes peptide bonds.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11602A-4598-41B3-9AF6-FA9351E48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3BDC37-D3B1-45F2-B352-DC1635ABD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Ribosomes contain both protein and ribosomal RNA; rRNA performs the central catalytic reaction.</a:t>
            </a:r>
          </a:p>
        </p:txBody>
      </p:sp>
    </p:spTree>
    <p:extLst>
      <p:ext uri="{BB962C8B-B14F-4D97-AF65-F5344CB8AC3E}">
        <p14:creationId xmlns:p14="http://schemas.microsoft.com/office/powerpoint/2010/main" val="125948269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AD36DA-6433-4055-BB64-72118C446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C77F8-E02E-433D-80A0-3E6B2D08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B33577-61A5-47B4-A2BF-595C5806B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09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94BCA6-7988-42D7-BC11-07FB35A0A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1ED58A0-3C82-4EAE-9B05-9DBF0AE0F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Translation cycle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89316-5479-462C-81B3-3DBB9A9E4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063344-C14A-4799-B4B7-BE7A8FF1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Initiation assembles the ribosome at the start codon with an initiator tRNA.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275297-B171-4726-88DC-5BCD8518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E72783-CF1A-4CEB-9460-9EFFB6B5A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During elongation, a charged tRNA enters, a peptide bond forms and the ribosome translocates.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E2E2C2-68C2-44C2-9CA8-7969C320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96A65D-F2A4-4C74-BA51-9176D6A50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polypeptide grows from its amino end toward its carboxyl end.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BF4F71-F520-4C59-AFE6-F2C81BFAB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8D1B03-7D6F-4237-A72E-C09581FED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At a stop codon, a release factor frees the completed polypeptide and the complex separates.</a:t>
            </a:r>
          </a:p>
        </p:txBody>
      </p:sp>
    </p:spTree>
    <p:extLst>
      <p:ext uri="{BB962C8B-B14F-4D97-AF65-F5344CB8AC3E}">
        <p14:creationId xmlns:p14="http://schemas.microsoft.com/office/powerpoint/2010/main" val="86437057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95C1E6-8C16-4743-826F-94B7BBE72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C57C52-5A42-471D-BDB0-269C840C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B11F3D-CB6E-4E1E-823F-FB643146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10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41BBBD9-C496-40D0-A87D-CAB30F29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79F2B4-B5AA-41E7-B33B-63A57761E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Protein folding and targeting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1E1982-CD06-4E0E-8584-83A9F5D7B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D6B2FD-2279-486F-8E73-21F0D99A7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new polypeptide folds through interactions among its amino acid side chains.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94A063-8E9D-4C89-B835-C7B3BE4D2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4991DE-F0A3-46AF-95DE-1BAB4A754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Chaperone proteins help some polypeptides fold correctly and avoid aggregation.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08D0A4-41A7-4B55-958B-83BCAF2B0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D4EF20-25A5-46CB-9492-7A6253596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Signal sequences direct translating ribosomes to rough endoplasmic reticulum for secreted proteins.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45BDAA-38AD-4C4A-968B-34ACE99B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A477B-D3C7-4CEC-8C00-683F75468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Chemical modification and cleavage can activate, localize or regulate a completed protein.</a:t>
            </a:r>
          </a:p>
        </p:txBody>
      </p:sp>
    </p:spTree>
    <p:extLst>
      <p:ext uri="{BB962C8B-B14F-4D97-AF65-F5344CB8AC3E}">
        <p14:creationId xmlns:p14="http://schemas.microsoft.com/office/powerpoint/2010/main" val="6851188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A3EA23-B268-46CA-8CDC-37269CE3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7893F1-70F0-4126-890B-2B7F46841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567278-67BE-49BA-B080-7CDC359E0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11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E6131DE-3F3B-47B5-9B32-F0BEE4520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1948CE-9005-45F0-92EA-87D78E01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Predicting a mutation's effect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1424B-5E13-4C90-92DE-BEB51EA56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E1A078-62AC-4B68-A367-C003781E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18478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base substitution may be silent, change one amino acid or create a premature stop codon.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1158F5-CD08-427C-A989-1FD972546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908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5B4AB-2A3C-4074-B612-31F60451C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29146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An insertion or deletion outside a multiple of three shifts the reading frame.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FE38B2-247C-41D7-86E2-31ECF603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576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696581-0ACD-4C61-878A-76BBDA4C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A splice-site mutation may retain an intron or remove part of an exon.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431291-3FFD-49BF-8B6A-078AF56E9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24450"/>
            <a:ext cx="5905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253695-D8D8-4B0F-B704-15EB65B25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04825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The final effect depends on protein location, altered amino acid chemistry and importance of the affected region.</a:t>
            </a:r>
          </a:p>
        </p:txBody>
      </p:sp>
    </p:spTree>
    <p:extLst>
      <p:ext uri="{BB962C8B-B14F-4D97-AF65-F5344CB8AC3E}">
        <p14:creationId xmlns:p14="http://schemas.microsoft.com/office/powerpoint/2010/main" val="192540078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71B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E96210B-B46C-44E5-AC4F-145EA18AB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60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AFTERHOUR STUDY RESOURCES  •  BIOLOGY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D3D79-1161-41DF-B5A1-EEE7F1654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9906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Transcription and Translation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634F37-A0A0-4573-8A62-4FBC77515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66700"/>
            <a:ext cx="11049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8FA8BE"/>
                </a:solidFill>
                <a:latin typeface="Bitstream Charter"/>
                <a:ea typeface="Bitstream Charter"/>
                <a:cs typeface="Bitstream Charter"/>
              </a:rPr>
              <a:t>12 / 12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82DC46-433A-4104-81E5-AFC67A01E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57950"/>
            <a:ext cx="8572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750" b="0">
                <a:solidFill>
                  <a:srgbClr val="7890A4"/>
                </a:solidFill>
                <a:latin typeface="Bitstream Charter"/>
                <a:ea typeface="Bitstream Charter"/>
                <a:cs typeface="Bitstream Charter"/>
              </a:rPr>
              <a:t>Aligned to OpenStax Biology 2e. Source links are in speaker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1B55C2-252A-4EA2-8112-00242C96C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Chapter synthesis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AF724-C754-43C3-9AB5-ECB53511C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181100"/>
            <a:ext cx="5048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34D399"/>
                </a:solidFill>
                <a:latin typeface="Bitstream Charter"/>
                <a:ea typeface="Bitstream Charter"/>
                <a:cs typeface="Bitstream Charter"/>
              </a:rPr>
              <a:t>Review questions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073060-A86F-4A1C-8632-BD89B8A1B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Transcription makes complementary RNA from a DNA template.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BFF5B-F4A4-4FB2-AFBD-8298A27D9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RNA processing protects and edits eukaryotic transcripts before translation.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BA70B1-460D-4EB0-A5DD-52061A1C9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Codons specify amino acids through tRNAs and the ribosome.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1BC498-9F88-4AF8-AA56-BEC956BB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Folding, targeting and modification turn a polypeptide into a functional protein.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44E73B-F663-4774-8E22-620A1E913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17335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1. How does the coding DNA strand compare with the mRNA sequence?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FB2C9C-0B1A-45C0-9F42-6B34D7A7F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8003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2. Why can alternative splicing increase protein diversity?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6C4EA9-74DE-46D9-A0BC-441B4A615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8671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3. What ensures that a tRNA carries the correct amino acid?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2C2633-3FF0-4CCB-B33D-89B11A23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4933950"/>
            <a:ext cx="4953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0">
                <a:solidFill>
                  <a:srgbClr val="F4F8FC"/>
                </a:solidFill>
                <a:latin typeface="Bitstream Charter"/>
                <a:ea typeface="Bitstream Charter"/>
                <a:cs typeface="Bitstream Charter"/>
              </a:rPr>
              <a:t>4. Why are frameshift mutations often severe?</a:t>
            </a:r>
          </a:p>
        </p:txBody>
      </p:sp>
    </p:spTree>
    <p:extLst>
      <p:ext uri="{BB962C8B-B14F-4D97-AF65-F5344CB8AC3E}">
        <p14:creationId xmlns:p14="http://schemas.microsoft.com/office/powerpoint/2010/main" val="17874430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2026-09-19T14:47:08.9900000Z</dcterms:created>
  <dcterms:modified xsi:type="dcterms:W3CDTF">2026-09-19T14:47:08.9900000Z</dcterms:modified>
</coreProperties>
</file>