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6f12ce4bf54345" /><Relationship Type="http://schemas.openxmlformats.org/officeDocument/2006/relationships/extended-properties" Target="/docProps/app.xml" Id="R20d493a3b1bf45b5" /><Relationship Type="http://schemas.openxmlformats.org/officeDocument/2006/relationships/officeDocument" Target="/ppt/presentation.xml" Id="R8e8d0c0b49b84fe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c6a925d43d74f0b"/>
  </p:sldMasterIdLst>
  <p:notesMasterIdLst>
    <p:notesMasterId xmlns:r="http://schemas.openxmlformats.org/officeDocument/2006/relationships" r:id="R6f35b299e2b14c71"/>
  </p:notesMasterIdLst>
  <p:sldIdLst>
    <p:sldId xmlns:r="http://schemas.openxmlformats.org/officeDocument/2006/relationships" id="256" r:id="Rc7827c13e08c4872"/>
    <p:sldId xmlns:r="http://schemas.openxmlformats.org/officeDocument/2006/relationships" id="257" r:id="R5b1ac47b7dc341e9"/>
    <p:sldId xmlns:r="http://schemas.openxmlformats.org/officeDocument/2006/relationships" id="258" r:id="R75bed10435434906"/>
    <p:sldId xmlns:r="http://schemas.openxmlformats.org/officeDocument/2006/relationships" id="259" r:id="R15a0e7cd901640b2"/>
    <p:sldId xmlns:r="http://schemas.openxmlformats.org/officeDocument/2006/relationships" id="260" r:id="R783619431b8d4647"/>
    <p:sldId xmlns:r="http://schemas.openxmlformats.org/officeDocument/2006/relationships" id="261" r:id="Rfbd136badb014150"/>
    <p:sldId xmlns:r="http://schemas.openxmlformats.org/officeDocument/2006/relationships" id="262" r:id="R41c44826b732444f"/>
    <p:sldId xmlns:r="http://schemas.openxmlformats.org/officeDocument/2006/relationships" id="263" r:id="R371591779f824a6d"/>
    <p:sldId xmlns:r="http://schemas.openxmlformats.org/officeDocument/2006/relationships" id="264" r:id="R220585c80f734d01"/>
    <p:sldId xmlns:r="http://schemas.openxmlformats.org/officeDocument/2006/relationships" id="265" r:id="Rbdb18e7b041945f4"/>
    <p:sldId xmlns:r="http://schemas.openxmlformats.org/officeDocument/2006/relationships" id="266" r:id="R9e3491952892456a"/>
    <p:sldId xmlns:r="http://schemas.openxmlformats.org/officeDocument/2006/relationships" id="267" r:id="R1ae66908a51b4c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8dad4c2f6f4f3c" /><Relationship Type="http://schemas.openxmlformats.org/officeDocument/2006/relationships/slideMaster" Target="/ppt/slideMasters/slideMaster1.xml" Id="R7c6a925d43d74f0b" /><Relationship Type="http://schemas.openxmlformats.org/officeDocument/2006/relationships/notesMaster" Target="/ppt/notesMasters/notesMaster1.xml" Id="R6f35b299e2b14c71" /><Relationship Type="http://schemas.openxmlformats.org/officeDocument/2006/relationships/presProps" Target="/ppt/presProps.xml" Id="Re58b4ed5b8654d54" /><Relationship Type="http://schemas.openxmlformats.org/officeDocument/2006/relationships/tableStyles" Target="/ppt/tableStyles.xml" Id="R87a3099490294716" /><Relationship Type="http://schemas.openxmlformats.org/officeDocument/2006/relationships/slide" Target="/ppt/slides/slide1.xml" Id="Rc7827c13e08c4872" /><Relationship Type="http://schemas.openxmlformats.org/officeDocument/2006/relationships/slide" Target="/ppt/slides/slide2.xml" Id="R5b1ac47b7dc341e9" /><Relationship Type="http://schemas.openxmlformats.org/officeDocument/2006/relationships/slide" Target="/ppt/slides/slide3.xml" Id="R75bed10435434906" /><Relationship Type="http://schemas.openxmlformats.org/officeDocument/2006/relationships/slide" Target="/ppt/slides/slide4.xml" Id="R15a0e7cd901640b2" /><Relationship Type="http://schemas.openxmlformats.org/officeDocument/2006/relationships/slide" Target="/ppt/slides/slide5.xml" Id="R783619431b8d4647" /><Relationship Type="http://schemas.openxmlformats.org/officeDocument/2006/relationships/slide" Target="/ppt/slides/slide6.xml" Id="Rfbd136badb014150" /><Relationship Type="http://schemas.openxmlformats.org/officeDocument/2006/relationships/slide" Target="/ppt/slides/slide7.xml" Id="R41c44826b732444f" /><Relationship Type="http://schemas.openxmlformats.org/officeDocument/2006/relationships/slide" Target="/ppt/slides/slide8.xml" Id="R371591779f824a6d" /><Relationship Type="http://schemas.openxmlformats.org/officeDocument/2006/relationships/slide" Target="/ppt/slides/slide9.xml" Id="R220585c80f734d01" /><Relationship Type="http://schemas.openxmlformats.org/officeDocument/2006/relationships/slide" Target="/ppt/slides/slide10.xml" Id="Rbdb18e7b041945f4" /><Relationship Type="http://schemas.openxmlformats.org/officeDocument/2006/relationships/slide" Target="/ppt/slides/slide11.xml" Id="R9e3491952892456a" /><Relationship Type="http://schemas.openxmlformats.org/officeDocument/2006/relationships/slide" Target="/ppt/slides/slide12.xml" Id="R1ae66908a51b4c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9239af0dba47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0b6154052d4317" /><Relationship Type="http://schemas.openxmlformats.org/officeDocument/2006/relationships/notesMaster" Target="/ppt/notesMasters/notesMaster1.xml" Id="R3278bb741a1247f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3364db482f744df" /><Relationship Type="http://schemas.openxmlformats.org/officeDocument/2006/relationships/notesMaster" Target="/ppt/notesMasters/notesMaster1.xml" Id="Rf4f5ca21fc30480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065308e06f4e66" /><Relationship Type="http://schemas.openxmlformats.org/officeDocument/2006/relationships/notesMaster" Target="/ppt/notesMasters/notesMaster1.xml" Id="R21550a06bb064e6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7f466682c34057" /><Relationship Type="http://schemas.openxmlformats.org/officeDocument/2006/relationships/notesMaster" Target="/ppt/notesMasters/notesMaster1.xml" Id="R422ab3b3774543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f7f7f3468c460a" /><Relationship Type="http://schemas.openxmlformats.org/officeDocument/2006/relationships/notesMaster" Target="/ppt/notesMasters/notesMaster1.xml" Id="Rd0e34a6c4fdd4f9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35614ec27a4b12" /><Relationship Type="http://schemas.openxmlformats.org/officeDocument/2006/relationships/notesMaster" Target="/ppt/notesMasters/notesMaster1.xml" Id="Rca6113ea256d4d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2d112d322f6403e" /><Relationship Type="http://schemas.openxmlformats.org/officeDocument/2006/relationships/notesMaster" Target="/ppt/notesMasters/notesMaster1.xml" Id="R02ead9fa8db845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1f2b3d8aeb94804" /><Relationship Type="http://schemas.openxmlformats.org/officeDocument/2006/relationships/notesMaster" Target="/ppt/notesMasters/notesMaster1.xml" Id="R5ceed507dc7449d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145cdd92a2241ec" /><Relationship Type="http://schemas.openxmlformats.org/officeDocument/2006/relationships/notesMaster" Target="/ppt/notesMasters/notesMaster1.xml" Id="R55cc479873ee4fb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c673668c7a4593" /><Relationship Type="http://schemas.openxmlformats.org/officeDocument/2006/relationships/notesMaster" Target="/ppt/notesMasters/notesMaster1.xml" Id="R941bff27a81045f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414d0efb6b741b6" /><Relationship Type="http://schemas.openxmlformats.org/officeDocument/2006/relationships/notesMaster" Target="/ppt/notesMasters/notesMaster1.xml" Id="R69d324f8341446c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1b129433162407a" /><Relationship Type="http://schemas.openxmlformats.org/officeDocument/2006/relationships/notesMaster" Target="/ppt/notesMasters/notesMaster1.xml" Id="R77a30d375a5e4c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https://openstax.org/books/biology-2e/pages/14-introduction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Preview these goals before teaching. Return to them during the final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"Evidence that DNA stores information"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"Nucleotide structure"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"Double helix"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"Chromatin organization"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"Semiconservative replication"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"Replication enzymes"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"Leading and lagging strands"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"Accuracy, repair and telomeres"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Work through this application aloud. Ask students to justify each step with a concept from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https://openstax.org/books/biology-2e/pages/14-introduction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Use the synthesis statements as an answer framework. Require evidence and biological vocabulary in responses.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a6575fe5b3461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2d24e6d69c74f14" /><Relationship Type="http://schemas.openxmlformats.org/officeDocument/2006/relationships/slideLayout" Target="/ppt/slideLayouts/slideLayout1.xml" Id="Rb8a335b8d7344b6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a335b8d7344b6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8c092c71e41f6" /><Relationship Type="http://schemas.openxmlformats.org/officeDocument/2006/relationships/notesSlide" Target="/ppt/notesSlides/notesSlide1.xml" Id="Rf5ca6d6ba104456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992ba3bc7e45f4" /><Relationship Type="http://schemas.openxmlformats.org/officeDocument/2006/relationships/notesSlide" Target="/ppt/notesSlides/notesSlide2.xml" Id="Rd8540227ffe84d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15b805f81a49a0" /><Relationship Type="http://schemas.openxmlformats.org/officeDocument/2006/relationships/notesSlide" Target="/ppt/notesSlides/notesSlide3.xml" Id="R1ce400e6216d40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171ef5d8df4c6a" /><Relationship Type="http://schemas.openxmlformats.org/officeDocument/2006/relationships/notesSlide" Target="/ppt/notesSlides/notesSlide4.xml" Id="R781469cadbf6485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56b125c5e64ad3" /><Relationship Type="http://schemas.openxmlformats.org/officeDocument/2006/relationships/notesSlide" Target="/ppt/notesSlides/notesSlide5.xml" Id="Rbe0c7f7645b24e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ec2efefb5b448c" /><Relationship Type="http://schemas.openxmlformats.org/officeDocument/2006/relationships/notesSlide" Target="/ppt/notesSlides/notesSlide6.xml" Id="Rb047c2fe41d942d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88b9b01ae645d1" /><Relationship Type="http://schemas.openxmlformats.org/officeDocument/2006/relationships/notesSlide" Target="/ppt/notesSlides/notesSlide7.xml" Id="Reac1c613d9f44b8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6471ab679042f2" /><Relationship Type="http://schemas.openxmlformats.org/officeDocument/2006/relationships/notesSlide" Target="/ppt/notesSlides/notesSlide8.xml" Id="R1ebe5c9cfa354e4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9fa7e99c9542d0" /><Relationship Type="http://schemas.openxmlformats.org/officeDocument/2006/relationships/notesSlide" Target="/ppt/notesSlides/notesSlide9.xml" Id="Rbb93d719fed94f1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3c86421e8e482a" /><Relationship Type="http://schemas.openxmlformats.org/officeDocument/2006/relationships/notesSlide" Target="/ppt/notesSlides/notesSlide10.xml" Id="R15b2c86ae7604ee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4dde22cfb94091" /><Relationship Type="http://schemas.openxmlformats.org/officeDocument/2006/relationships/notesSlide" Target="/ppt/notesSlides/notesSlide11.xml" Id="Rf12139be53ef46c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4d923b4b24402c" /><Relationship Type="http://schemas.openxmlformats.org/officeDocument/2006/relationships/notesSlide" Target="/ppt/notesSlides/notesSlide12.xml" Id="Rb464d160fb134b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1CD016-4E44-425F-907A-B3E9DEDAE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BIOLOGY  •  COMPLETE LECTURE 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57073B-D7C1-4D00-942C-2921CDDCF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DNA Structure and Replication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4F02E9-BB2B-4354-B607-D214D2A2E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8 lesson sections • application • chapter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88776C-D8BB-428F-B6C3-2557FE1BD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DDF155-2350-42AD-8E87-35E8D83B7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Complete, editable lecture notes</a:t>
            </a:r>
          </a:p>
        </p:txBody>
      </p:sp>
    </p:spTree>
    <p:extLst>
      <p:ext uri="{BB962C8B-B14F-4D97-AF65-F5344CB8AC3E}">
        <p14:creationId xmlns:p14="http://schemas.microsoft.com/office/powerpoint/2010/main" val="1864615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560329-8A35-4DB4-9175-CD3575FBE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AA9CC4-8590-4391-8B50-9B5E4E7D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DNA Structure and Replication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1A3C36-E7B7-4DCC-9F3B-D60F59680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443818-5E0F-43C8-8D4A-58C143043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C7CD80-5955-4198-825D-000A67C9F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F6C374-B545-4ADA-9F53-47B88A692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A47ADA-3525-411F-9FE4-B849589E6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Relate DNA's double-helical structure to information storage and copying.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DD4CF9-76BF-4B00-A77D-BCC9DAAF1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41B0AC-C00B-46FB-A9FB-B0239601B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the evidence for semiconservative replication.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A24E73-9C5A-4B3F-83B7-26124E9A3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7FAEAE-370B-414B-B737-935C51D5E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Describe the enzymes and strand differences at a replication fork.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70B576-8C4D-4FDB-9E57-CA36A76B0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341C5E-C4EC-4AEB-86FA-26F918D5B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proofreading, repair and telomere maintenance.</a:t>
            </a:r>
          </a:p>
        </p:txBody>
      </p:sp>
    </p:spTree>
    <p:extLst>
      <p:ext uri="{BB962C8B-B14F-4D97-AF65-F5344CB8AC3E}">
        <p14:creationId xmlns:p14="http://schemas.microsoft.com/office/powerpoint/2010/main" val="7267032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57C17F-683C-4B84-91B5-44F72111E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F59554-AD4E-497D-8F82-7EE32F2C4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DNA Structure and Replication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C681C9-E542-424C-BBC3-302578851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EA1DE4-2FAA-48A1-B1DF-3D3E7F845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437F16-1304-42EF-9FD4-79DD86939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Evidence that DNA stores information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36F0DD-B411-40DD-A1E7-55B0101D7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3BD729-BFBA-47F9-9F4A-0F5C568DF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Transformation experiments showed that a stable substance could transfer inherited traits between bacteria.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DEA99B-7769-4472-9FF6-EED1B1052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CEE118-42D9-40E9-BD67-98EF51338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Later experiments separated DNA from protein and linked DNA to transformation.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3B786B-79F1-4DD7-A100-49F8BECD0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D600A6-3A5B-4889-A60F-2DCC835A3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Virus-labeling studies tracked DNA into infected cells while most viral protein remained outside.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2A6316-F6EA-4774-9FEE-B41CC0BCA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B8B833-2E28-4720-B060-355977C9D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Together, these results established DNA as the hereditary material in cells.</a:t>
            </a:r>
          </a:p>
        </p:txBody>
      </p:sp>
    </p:spTree>
    <p:extLst>
      <p:ext uri="{BB962C8B-B14F-4D97-AF65-F5344CB8AC3E}">
        <p14:creationId xmlns:p14="http://schemas.microsoft.com/office/powerpoint/2010/main" val="15600739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0E36B1-3E51-435C-816F-C23572BAB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870585-3B78-4C69-A772-E6428733D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DNA Structure and Replication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315820-0674-4750-92B8-4C7B69741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A47701-CAAC-4A89-8347-26BE4E402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6DB7A3-C340-43F9-A10B-DE6BE0BD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Nucleotide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4B146A-366E-47ED-8D05-F799E6FF8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8F070A-26BB-4786-AFFB-339F8CCAF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Each DNA nucleotide contains deoxyribose, phosphate and one nitrogenous base.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61F35C-F980-46CC-B84D-54038AEEB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9ACF85-E435-4804-87F8-FC901206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Purines adenine and guanine contain two rings; pyrimidines cytosine and thymine contain one.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919374-F6CA-4399-B56E-167A3192C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205759-DEF4-4F6E-BF56-6FAE37EE0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Phosphodiester bonds link the 5′ phosphate of one nucleotide to the 3′ sugar of the next.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D06ACA-9402-41C2-9287-D09C276C0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334410-7A8A-4C22-8DE0-027F7B93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sugar-phosphate backbone carries direction, while base sequence carries information.</a:t>
            </a:r>
          </a:p>
        </p:txBody>
      </p:sp>
    </p:spTree>
    <p:extLst>
      <p:ext uri="{BB962C8B-B14F-4D97-AF65-F5344CB8AC3E}">
        <p14:creationId xmlns:p14="http://schemas.microsoft.com/office/powerpoint/2010/main" val="2238453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53A7EB-12A0-4001-9D02-595A4C46B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C76236-6E02-478D-866E-DEE14D0D0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DNA Structure and Replication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4948E2-4555-4378-9ACE-92CE3EB2C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05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F7E167-0EE4-4585-A32A-7C0388C51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792C71-71E5-4458-B68F-927823BD1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Double helix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32D7CE-A9C6-4CD9-A37C-C296930EB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3A8B28-5402-4909-B61D-658D3250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Two DNA strands run antiparallel, one 5′ to 3′ and the other 3′ to 5′.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704D47-A8D6-4511-A29C-1C9E023CD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93E005-66FC-43E9-A3B3-512B45BCB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Adenine pairs with thymine through two hydrogen bonds, while cytosine pairs with guanine through three.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BB7E7C-8947-4E8F-9F3D-237C31014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C211DD-888A-4E24-98D5-B175C3FBA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Complementary pairing keeps helix width consistent and makes each strand a template.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AC3CE0-8B68-4152-93B1-9D4C5E8BB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CC6CD5-0051-4DEC-9CEC-12822024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Base stacking and hydrogen bonding together stabilize the double helix.</a:t>
            </a:r>
          </a:p>
        </p:txBody>
      </p:sp>
    </p:spTree>
    <p:extLst>
      <p:ext uri="{BB962C8B-B14F-4D97-AF65-F5344CB8AC3E}">
        <p14:creationId xmlns:p14="http://schemas.microsoft.com/office/powerpoint/2010/main" val="17148388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37059A-663A-415F-8A32-7FBF9924F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E7EA92-BF73-4B09-8928-DBFFB3208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DNA Structure and Replication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1B8A93-4A20-4FE2-A0FF-E2A4F04B4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06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C277FC-CED5-4FB2-B268-0B20F325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B9E8C3-4011-4B2B-8A70-CD1AD883D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Chromatin organization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4A9F80-54EF-46CC-9206-8858B167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521C20-7F02-428E-A4FD-0B308395F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Eukaryotic DNA wraps around histone proteins to form nucleosomes.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C60459-4267-4299-83C6-92D354151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2B54A4-992E-499B-85E8-5042BC17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Nucleosomes fold into chromatin that can be more open for gene activity or more condensed.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B96275-767E-4C39-91D7-0362B1CED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B30253-F803-4A66-BA2B-E4B79504D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Each linear chromosome contains one long DNA molecule plus associated proteins.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65CB39-1DB2-411B-AD43-5D6B43B7A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637D66-1F06-4C56-916C-44F982C2D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Prokaryotes usually contain a circular chromosome and may also carry smaller plasmids.</a:t>
            </a:r>
          </a:p>
        </p:txBody>
      </p:sp>
    </p:spTree>
    <p:extLst>
      <p:ext uri="{BB962C8B-B14F-4D97-AF65-F5344CB8AC3E}">
        <p14:creationId xmlns:p14="http://schemas.microsoft.com/office/powerpoint/2010/main" val="13825654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8BFB14-A777-45CD-853D-CB2658122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01F1EA-8F5C-4C85-8FBF-0C1C2EF8B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DNA Structure and Replication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385204-06B9-4819-BE9A-BACFA47E2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07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BC0258-EF19-4E6E-B90E-C59A94687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A00F6B-ED34-41D0-8D93-C5E6A5B23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Semiconservative replication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A5C11E-0119-42EB-8100-98C57AE3B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DE019F-7AC9-4447-8B96-8527F9942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Replication produces two DNA molecules, each containing one parental strand and one new strand.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1B3D4D-1C0C-45F5-BDE7-909DF4ACB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478650-154C-496D-9C47-15837DBF6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Density-labeling experiments distinguished this model from conservative and dispersive alternatives.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E0821D-8357-4AE4-AB2A-48C5BCADF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82E888-9F87-45FA-AC0C-53ED618A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Replication begins at origins and proceeds in both directions through replication bubbles.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DFAB23-A228-4DD4-AF71-486A02EFF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F8148E-9505-4B22-AF9D-BA2179E2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Multiple origins allow eukaryotic chromosomes to finish copying within a reasonable time.</a:t>
            </a:r>
          </a:p>
        </p:txBody>
      </p:sp>
    </p:spTree>
    <p:extLst>
      <p:ext uri="{BB962C8B-B14F-4D97-AF65-F5344CB8AC3E}">
        <p14:creationId xmlns:p14="http://schemas.microsoft.com/office/powerpoint/2010/main" val="18143348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DB472F-D4BC-44F5-903B-DD28AF4F6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C64E70-7969-46BA-843F-C34E49B01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DNA Structure and Replication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7CCC8C-97C3-4D16-BD87-FD1E9DE7C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08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EED1F6-4CBC-4E77-9261-F294E397C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0F3E22-CEBB-44C1-8349-10856EF33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Replication enzymes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B06E53-230C-4188-BF25-78C7813AE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D07336-2181-433A-A349-DC5506DD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Helicase separates strands, while single-strand binding proteins stabilize exposed templates.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257CFD-B15B-40AE-A091-BE0B9D5BF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2CF284-CE4E-4C62-B8EC-74026857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Topoisomerase relieves twisting ahead of the replication fork.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D59E14-6825-4687-94DB-54FAE15D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72F4AA-8379-4960-93C3-09844E6BA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Primase makes short RNA primers that provide a free 3′ end.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FC0D7C-305C-4382-BD8B-780956FE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0E3BC2-9F7B-4A6F-81E3-9F24CE70B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DNA polymerase extends from the primer by adding nucleotides complementary to the template.</a:t>
            </a:r>
          </a:p>
        </p:txBody>
      </p:sp>
    </p:spTree>
    <p:extLst>
      <p:ext uri="{BB962C8B-B14F-4D97-AF65-F5344CB8AC3E}">
        <p14:creationId xmlns:p14="http://schemas.microsoft.com/office/powerpoint/2010/main" val="305898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66A8B1-264C-4545-8616-DDCDFDED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9F93C9-FF77-4903-9734-9351F77F0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DNA Structure and Replication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83FE70-DF99-48E5-A384-7B907D413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09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EAEE31-445E-4AD0-9723-473CA0331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DA4531-E311-49A5-A4D3-3910E7281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Leading and lagging strands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813CEE-E5D5-4C3C-8C23-0A06D9C1F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5CF724-3992-41F1-99B6-22E4C1664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DNA polymerase adds nucleotides only to a 3′ end, so new DNA grows 5′ to 3′.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9CE2E4-FD30-4B43-8BC2-0D8D7C5EE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82B5F2-6155-4E70-9A63-E193A3843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leading strand grows continuously toward the moving replication fork.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360764-8543-47E9-A5E3-C04FC7085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EE27AE-FA2B-4EFD-A935-B2C5D0EA3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lagging strand grows away from the fork as short Okazaki fragments.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2125F4-2C78-44CF-B0CF-4982DC3FC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482E6F-52D4-45AA-B1B9-E959905FB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Primer removal, gap filling and DNA ligase create one continuous lagging strand.</a:t>
            </a:r>
          </a:p>
        </p:txBody>
      </p:sp>
    </p:spTree>
    <p:extLst>
      <p:ext uri="{BB962C8B-B14F-4D97-AF65-F5344CB8AC3E}">
        <p14:creationId xmlns:p14="http://schemas.microsoft.com/office/powerpoint/2010/main" val="15273304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B1E9D5-3BC2-4862-A04D-A76FE11EC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930F3A-7A17-44BE-AA8B-F92BA9C35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DNA Structure and Replication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61E14A-2DE7-402E-957D-26B0E4F47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10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7A6909-B179-46C2-B929-D5836A436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F9277C-EEA5-47BC-91DA-FCD4BD1A8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Accuracy, repair and telomeres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27A6A6-05DC-4C21-A817-43A507A09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3F634E-9C09-42FD-AE9D-0F5C3640C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DNA polymerases proofread many newly added bases and replace mismatches.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45A06-8201-4EC3-B2D0-CB2BBD3B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8EE0E7-2DB8-4899-8230-15EC878B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Mismatch repair and damage-repair systems correct errors that escape replication proofreading.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6238EA-DD30-4C6C-A81E-9285C0DC0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EC292D-1A72-4BA5-9BDA-639FC69F9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Linear chromosome ends shorten during replication because the final RNA primer cannot be fully replaced.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F781C4-BDC7-4DAE-B136-C4EEB114D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67585C-4AFF-4B62-8900-3EA55A3E7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Telomerase extends telomeres in germ cells, many stem cells and numerous cancer cells.</a:t>
            </a:r>
          </a:p>
        </p:txBody>
      </p:sp>
    </p:spTree>
    <p:extLst>
      <p:ext uri="{BB962C8B-B14F-4D97-AF65-F5344CB8AC3E}">
        <p14:creationId xmlns:p14="http://schemas.microsoft.com/office/powerpoint/2010/main" val="15020925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FDD2FD-8942-4084-96A2-A816807F9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378F19-66CD-4010-81A5-A7C89E99D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DNA Structure and Replication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0BC851-C6D3-4D2D-A664-ACDB6BC5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11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62C607-B3BB-4249-A4AA-2E86B48DA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14DE94-5A24-4837-B18F-EA5781F89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Diagnosing a replication error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D4B3EC-3624-41AE-9E7F-8B8B3B59A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593EBD-1EB2-42E9-809C-D9D63B6F8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base-pair mismatch immediately behind a replication fork may be removed by polymerase proofreading.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BFC18C-36EB-42F7-A8AB-4100BCE1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A0178C-29C8-494C-84DA-64E9A63C2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If the mismatch escapes, repair proteins identify the newly made strand and replace the incorrect segment.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4A0222-E04A-4C83-BE13-E156D503E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A28DFF-412B-4F19-8423-9348AC263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 unrepaired change becomes a stable mutation after the next replication cycle.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622F6A-3173-4BED-A6A8-E70FE8F68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5EF810-9B96-4BDA-B70E-7E2D1A2D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Its effect depends on location: coding, regulatory and nonfunctional regions can produce different outcomes.</a:t>
            </a:r>
          </a:p>
        </p:txBody>
      </p:sp>
    </p:spTree>
    <p:extLst>
      <p:ext uri="{BB962C8B-B14F-4D97-AF65-F5344CB8AC3E}">
        <p14:creationId xmlns:p14="http://schemas.microsoft.com/office/powerpoint/2010/main" val="165934227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F51A48-EF5E-48D2-8E4F-5655C42F9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76B6D0-E92E-4046-BDB9-C9566ECA8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DNA Structure and Replication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C4DF8E-5223-4B38-B2F7-4CB56DEB7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0E8FDC-7245-445E-B521-657B2EBBA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0A82E9-AC09-45AE-B298-0382E996E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Chapter 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8DFC94-7CC6-463A-AA7F-7ADC9C05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E9345A-F791-422D-8A2C-575D52D63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Antiparallel complementary strands make DNA both stable and copyable.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D65D3A-12BF-4A92-A5B8-B92A7855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Replication is semiconservative and begins at defined origins.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CDFE0D-EAB8-4E44-A9DC-770C75B50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Polymerase direction creates continuous leading synthesis and discontinuous lagging synthesis.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A76CB1-9CE8-4EA5-B8E9-D778D32D1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Proofreading and repair lower error rates, while telomerase addresses chromosome-end replication.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03532D-4C2A-47B7-B00D-E7B4572AA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Why does complementary base pairing support accurate copying?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4A65A3-F9BB-4469-8D2C-7CE6FD922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Why does DNA polymerase require a primer?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D1714E-4108-4D67-9853-1C7F9945F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What creates Okazaki fragments?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B87E4E-30D7-44E9-884D-1D9F681F8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Why are telomeres especially important in repeatedly dividing cells?</a:t>
            </a:r>
          </a:p>
        </p:txBody>
      </p:sp>
    </p:spTree>
    <p:extLst>
      <p:ext uri="{BB962C8B-B14F-4D97-AF65-F5344CB8AC3E}">
        <p14:creationId xmlns:p14="http://schemas.microsoft.com/office/powerpoint/2010/main" val="9447516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2026-09-19T14:47:05.4690000Z</dcterms:created>
  <dcterms:modified xsi:type="dcterms:W3CDTF">2026-09-19T14:47:05.4690000Z</dcterms:modified>
</coreProperties>
</file>