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c9654f10964d87" /><Relationship Type="http://schemas.openxmlformats.org/officeDocument/2006/relationships/extended-properties" Target="/docProps/app.xml" Id="R63a12637ddcd436f" /><Relationship Type="http://schemas.openxmlformats.org/officeDocument/2006/relationships/officeDocument" Target="/ppt/presentation.xml" Id="R42d8397909b040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8a34beafd84e06"/>
  </p:sldMasterIdLst>
  <p:notesMasterIdLst>
    <p:notesMasterId xmlns:r="http://schemas.openxmlformats.org/officeDocument/2006/relationships" r:id="R902224abcccc42c9"/>
  </p:notesMasterIdLst>
  <p:sldIdLst>
    <p:sldId xmlns:r="http://schemas.openxmlformats.org/officeDocument/2006/relationships" id="256" r:id="Rf4f0b978eba84e0b"/>
    <p:sldId xmlns:r="http://schemas.openxmlformats.org/officeDocument/2006/relationships" id="257" r:id="Rc2d8e1f45e0b40b4"/>
    <p:sldId xmlns:r="http://schemas.openxmlformats.org/officeDocument/2006/relationships" id="258" r:id="R211bd6554bde4a24"/>
    <p:sldId xmlns:r="http://schemas.openxmlformats.org/officeDocument/2006/relationships" id="259" r:id="R41f2fc2e548742f9"/>
    <p:sldId xmlns:r="http://schemas.openxmlformats.org/officeDocument/2006/relationships" id="260" r:id="R75641ab14a53412e"/>
    <p:sldId xmlns:r="http://schemas.openxmlformats.org/officeDocument/2006/relationships" id="261" r:id="R673a38c5640d4b06"/>
    <p:sldId xmlns:r="http://schemas.openxmlformats.org/officeDocument/2006/relationships" id="262" r:id="R84b585dd8bc24842"/>
    <p:sldId xmlns:r="http://schemas.openxmlformats.org/officeDocument/2006/relationships" id="263" r:id="R4699b2e689c744ae"/>
    <p:sldId xmlns:r="http://schemas.openxmlformats.org/officeDocument/2006/relationships" id="264" r:id="R877265d2f7dc4a64"/>
    <p:sldId xmlns:r="http://schemas.openxmlformats.org/officeDocument/2006/relationships" id="265" r:id="R16e9ccaafd704d8c"/>
    <p:sldId xmlns:r="http://schemas.openxmlformats.org/officeDocument/2006/relationships" id="266" r:id="Rd8473860f4e744bb"/>
    <p:sldId xmlns:r="http://schemas.openxmlformats.org/officeDocument/2006/relationships" id="267" r:id="R9bb287f9c6644e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0223a14b6ca4716" /><Relationship Type="http://schemas.openxmlformats.org/officeDocument/2006/relationships/slideMaster" Target="/ppt/slideMasters/slideMaster1.xml" Id="Rec8a34beafd84e06" /><Relationship Type="http://schemas.openxmlformats.org/officeDocument/2006/relationships/notesMaster" Target="/ppt/notesMasters/notesMaster1.xml" Id="R902224abcccc42c9" /><Relationship Type="http://schemas.openxmlformats.org/officeDocument/2006/relationships/presProps" Target="/ppt/presProps.xml" Id="R246752aa94fb47d8" /><Relationship Type="http://schemas.openxmlformats.org/officeDocument/2006/relationships/tableStyles" Target="/ppt/tableStyles.xml" Id="Rac0175a2e7b14dec" /><Relationship Type="http://schemas.openxmlformats.org/officeDocument/2006/relationships/slide" Target="/ppt/slides/slide1.xml" Id="Rf4f0b978eba84e0b" /><Relationship Type="http://schemas.openxmlformats.org/officeDocument/2006/relationships/slide" Target="/ppt/slides/slide2.xml" Id="Rc2d8e1f45e0b40b4" /><Relationship Type="http://schemas.openxmlformats.org/officeDocument/2006/relationships/slide" Target="/ppt/slides/slide3.xml" Id="R211bd6554bde4a24" /><Relationship Type="http://schemas.openxmlformats.org/officeDocument/2006/relationships/slide" Target="/ppt/slides/slide4.xml" Id="R41f2fc2e548742f9" /><Relationship Type="http://schemas.openxmlformats.org/officeDocument/2006/relationships/slide" Target="/ppt/slides/slide5.xml" Id="R75641ab14a53412e" /><Relationship Type="http://schemas.openxmlformats.org/officeDocument/2006/relationships/slide" Target="/ppt/slides/slide6.xml" Id="R673a38c5640d4b06" /><Relationship Type="http://schemas.openxmlformats.org/officeDocument/2006/relationships/slide" Target="/ppt/slides/slide7.xml" Id="R84b585dd8bc24842" /><Relationship Type="http://schemas.openxmlformats.org/officeDocument/2006/relationships/slide" Target="/ppt/slides/slide8.xml" Id="R4699b2e689c744ae" /><Relationship Type="http://schemas.openxmlformats.org/officeDocument/2006/relationships/slide" Target="/ppt/slides/slide9.xml" Id="R877265d2f7dc4a64" /><Relationship Type="http://schemas.openxmlformats.org/officeDocument/2006/relationships/slide" Target="/ppt/slides/slide10.xml" Id="R16e9ccaafd704d8c" /><Relationship Type="http://schemas.openxmlformats.org/officeDocument/2006/relationships/slide" Target="/ppt/slides/slide11.xml" Id="Rd8473860f4e744bb" /><Relationship Type="http://schemas.openxmlformats.org/officeDocument/2006/relationships/slide" Target="/ppt/slides/slide12.xml" Id="R9bb287f9c6644e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db00cc497b348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4edd378c914350" /><Relationship Type="http://schemas.openxmlformats.org/officeDocument/2006/relationships/notesMaster" Target="/ppt/notesMasters/notesMaster1.xml" Id="Rf105403cd8b848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11c0644f234aef" /><Relationship Type="http://schemas.openxmlformats.org/officeDocument/2006/relationships/notesMaster" Target="/ppt/notesMasters/notesMaster1.xml" Id="R8fbd3a1c81c547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7dc13b68484c61" /><Relationship Type="http://schemas.openxmlformats.org/officeDocument/2006/relationships/notesMaster" Target="/ppt/notesMasters/notesMaster1.xml" Id="R015703c38e234a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a957eb9e7004033" /><Relationship Type="http://schemas.openxmlformats.org/officeDocument/2006/relationships/notesMaster" Target="/ppt/notesMasters/notesMaster1.xml" Id="R2f35ba363b1442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eea3e9e6654eba" /><Relationship Type="http://schemas.openxmlformats.org/officeDocument/2006/relationships/notesMaster" Target="/ppt/notesMasters/notesMaster1.xml" Id="Rcc66f814efb14f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b26ead213d466c" /><Relationship Type="http://schemas.openxmlformats.org/officeDocument/2006/relationships/notesMaster" Target="/ppt/notesMasters/notesMaster1.xml" Id="Rf52df44b64834d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99d86147354bf8" /><Relationship Type="http://schemas.openxmlformats.org/officeDocument/2006/relationships/notesMaster" Target="/ppt/notesMasters/notesMaster1.xml" Id="Rc48b2d7f81134b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2b087b7fffe4e56" /><Relationship Type="http://schemas.openxmlformats.org/officeDocument/2006/relationships/notesMaster" Target="/ppt/notesMasters/notesMaster1.xml" Id="R7b33fa890eea437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ffa3def5be48c6" /><Relationship Type="http://schemas.openxmlformats.org/officeDocument/2006/relationships/notesMaster" Target="/ppt/notesMasters/notesMaster1.xml" Id="R0be2d823b85845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0b20f7ca7ff4c9c" /><Relationship Type="http://schemas.openxmlformats.org/officeDocument/2006/relationships/notesMaster" Target="/ppt/notesMasters/notesMaster1.xml" Id="R244649b33eda43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b450315ba74569" /><Relationship Type="http://schemas.openxmlformats.org/officeDocument/2006/relationships/notesMaster" Target="/ppt/notesMasters/notesMaster1.xml" Id="Raafb7a73fe65494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a92e8bcc8ad4797" /><Relationship Type="http://schemas.openxmlformats.org/officeDocument/2006/relationships/notesMaster" Target="/ppt/notesMasters/notesMaster1.xml" Id="R6004c5ef2f1c40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"Energy and metabolism"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"ATP and energy coupling"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"Enzymes and regulation"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"Glycolysis and pyruvate"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"Citric acid cycle"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"Electron transport and chemiosmosis"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"Fermentation"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"Photosynthesis"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https://openstax.org/books/biology-2e/pages/6-introduction</a:t>
            </a:r>
          </a:p>
          <a:p xmlns:a="http://schemas.openxmlformats.org/drawingml/2006/main">
            <a:r>
              <a:t>Access for free at https://openstax.org/books/biology-2e/pages/7-introduction</a:t>
            </a:r>
          </a:p>
          <a:p xmlns:a="http://schemas.openxmlformats.org/drawingml/2006/main">
            <a:r>
              <a:t>Access for free at https://openstax.org/books/biology-2e/pages/8-introduction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2e5e9e36b545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f2016b857344c0" /><Relationship Type="http://schemas.openxmlformats.org/officeDocument/2006/relationships/slideLayout" Target="/ppt/slideLayouts/slideLayout1.xml" Id="Rbadb79ea22834a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db79ea22834a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07097692f478f" /><Relationship Type="http://schemas.openxmlformats.org/officeDocument/2006/relationships/notesSlide" Target="/ppt/notesSlides/notesSlide1.xml" Id="R3d88b6c0379f48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357804ef04351" /><Relationship Type="http://schemas.openxmlformats.org/officeDocument/2006/relationships/notesSlide" Target="/ppt/notesSlides/notesSlide2.xml" Id="R11fcfee276a445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c65073d0074c3a" /><Relationship Type="http://schemas.openxmlformats.org/officeDocument/2006/relationships/notesSlide" Target="/ppt/notesSlides/notesSlide3.xml" Id="R5f25e7249736423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0ae3c438534f30" /><Relationship Type="http://schemas.openxmlformats.org/officeDocument/2006/relationships/notesSlide" Target="/ppt/notesSlides/notesSlide4.xml" Id="Raca2f258c08248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6b15d68004c0b" /><Relationship Type="http://schemas.openxmlformats.org/officeDocument/2006/relationships/notesSlide" Target="/ppt/notesSlides/notesSlide5.xml" Id="Ra7a2303531b64b6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0bf26dd3494d32" /><Relationship Type="http://schemas.openxmlformats.org/officeDocument/2006/relationships/notesSlide" Target="/ppt/notesSlides/notesSlide6.xml" Id="R3a8ae0b57f094a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33e79ac284771" /><Relationship Type="http://schemas.openxmlformats.org/officeDocument/2006/relationships/notesSlide" Target="/ppt/notesSlides/notesSlide7.xml" Id="R922d5ea363f541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4233b60a1b4045" /><Relationship Type="http://schemas.openxmlformats.org/officeDocument/2006/relationships/notesSlide" Target="/ppt/notesSlides/notesSlide8.xml" Id="R0c2ce646652647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2c35439bc8477a" /><Relationship Type="http://schemas.openxmlformats.org/officeDocument/2006/relationships/notesSlide" Target="/ppt/notesSlides/notesSlide9.xml" Id="R0faf6147167a43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9b8fc73f124973" /><Relationship Type="http://schemas.openxmlformats.org/officeDocument/2006/relationships/notesSlide" Target="/ppt/notesSlides/notesSlide10.xml" Id="Rfa5bc255877042f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7cf1ab26e3445d" /><Relationship Type="http://schemas.openxmlformats.org/officeDocument/2006/relationships/notesSlide" Target="/ppt/notesSlides/notesSlide11.xml" Id="R8065b5d030e945b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68a2a78d84d48" /><Relationship Type="http://schemas.openxmlformats.org/officeDocument/2006/relationships/notesSlide" Target="/ppt/notesSlides/notesSlide12.xml" Id="R269e0d24c45d48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74700E-3449-476E-98B9-0D50ECC08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B99A6B-7056-4EF5-87A3-8F2FF4D87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DEDA3F-E3A4-4DE3-A472-5C1D10B3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8F1A8F-E49D-4236-B286-B108E0EB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A3FAB7-8B3A-436F-B33F-2D8B60B82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8203644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EF8425-B888-409B-9156-D59171E11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88E9A-6C7F-42D9-AB4A-B10CA2EA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63F384-FF43-4BB1-B1D2-9DA7906C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0C351A-E467-4369-8AD6-3F6CFFEE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826A9-FDA0-4CF4-9724-E935AD22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EE7820-6D92-4ADD-A425-66A201B2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30F86-17B1-4C14-A297-F03A4101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energy coupling, ATP cycling and enzyme regulation.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E0155D-CB15-4CC2-A629-CDB9FEF2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536FD-5DD2-4423-9D0C-9830BFD9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Trace carbon, electrons and ATP through cellular respiration.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D6E256-F7E2-4CBC-AA62-E1BD40E47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0562F-704F-449D-8E74-541B03DC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Compare aerobic respiration and fermentation.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F88061-FF5E-43F4-918B-82816E41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B1FFD0-6ACD-4C30-8070-B50E9027A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Connect light reactions and the Calvin cycle in photosynthesis.</a:t>
            </a:r>
          </a:p>
        </p:txBody>
      </p:sp>
    </p:spTree>
    <p:extLst>
      <p:ext uri="{BB962C8B-B14F-4D97-AF65-F5344CB8AC3E}">
        <p14:creationId xmlns:p14="http://schemas.microsoft.com/office/powerpoint/2010/main" val="10637037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1ACC8B-2FA6-4FC3-AC4E-6E0E008A3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65448-08BC-47CF-8ABE-10AB0D70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841B96-D964-4F76-A3FE-9006966E0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27D325-F644-4A6F-B4EE-4007AB87B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998317-B46E-4339-8727-08289FE6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Energy and metabolism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F97785-DBD2-49B8-86CC-FA1510040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4996EA-D3CD-4838-AF35-340A3D9C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Metabolism includes all cellular reactions, organized into linked pathways.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BE3532-ED53-4CD3-82FA-B76825A01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1091EC-0A09-4A9F-B308-0B420A8B2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Catabolic pathways break molecules and release energy, while anabolic pathways build molecules and require energy.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E0EE88-2854-40CF-8BDE-5C8B5C60F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8652B0-529F-4905-BB84-6A81E678D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first law conserves energy, while the second law predicts increased energy dispersal and entropy.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ABE48A-5F5B-49E7-B94E-F31B54A6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BB001-1EC5-4B72-9C81-7BAE1D387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Cells maintain order by obtaining energy and releasing heat to their surroundings.</a:t>
            </a:r>
          </a:p>
        </p:txBody>
      </p:sp>
    </p:spTree>
    <p:extLst>
      <p:ext uri="{BB962C8B-B14F-4D97-AF65-F5344CB8AC3E}">
        <p14:creationId xmlns:p14="http://schemas.microsoft.com/office/powerpoint/2010/main" val="10226129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CCBF18-EDB1-4217-B834-5ABEBD8E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111AF4-425F-474D-96AF-8A7EB67C7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D783E7-4B1D-45E5-9BB1-898FC023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6EC0D6-05FF-47F0-8E63-A2CF8357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4EC29B-50BA-4ECC-A036-373CBDDC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ATP and energy coupling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148C7-ACD8-40FD-A3CB-480588C4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3E9FFC-122A-41A5-8D71-1440D3D99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ATP stores transferable energy in interactions involving its phosphate groups.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2DB4D7-8A2F-493E-85BE-B3987C3E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86FA79-E92C-4122-962D-E3315959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ATP hydrolysis can drive unfavorable reactions by phosphorylating a reactant or changing a protein's shape.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032D96-1AB5-4775-B76A-0C3EF4FDD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BE5776-8258-4FBE-B51C-40D713D98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Cells continually regenerate ATP from ADP and phosphate using energy from food or light.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DE943B-BF21-4334-B9E4-9355FEB8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4B6F5-C32E-408A-947E-3B4176794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ATP acts as a short-term energy carrier rather than a long-term energy store.</a:t>
            </a:r>
          </a:p>
        </p:txBody>
      </p:sp>
    </p:spTree>
    <p:extLst>
      <p:ext uri="{BB962C8B-B14F-4D97-AF65-F5344CB8AC3E}">
        <p14:creationId xmlns:p14="http://schemas.microsoft.com/office/powerpoint/2010/main" val="8569414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5E97A9-05E6-44BA-8681-35C3BBDB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BC976-B5E4-40F4-9F47-661DAF4D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85CE2A-564D-48C3-8F33-85C45EBB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81995A-8343-4279-A3E1-378A5759A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22A3AF-54ED-41ED-9FF7-1687DA473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Enzymes and regulation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5036A-8994-46A7-9283-8ACDEC0D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37AAC0-5609-496A-A714-2E3CD348F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Enzymes lower activation energy by stabilizing transition states and positioning reactants.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19FF4-439C-4A5D-A2F3-A39844DB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D268AD-D773-4E9C-A08B-242773741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Temperature, pH and substrate concentration influence reaction rate and enzyme shape.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E32CDF-16CA-4F49-928F-54E65B4DD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730D28-8610-44BA-B892-6B9B2769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Competitive inhibitors occupy active sites, while noncompetitive regulators bind elsewhere.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387171-76CB-4BA9-B11E-E04A899A6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515E2-2A6D-4071-86E5-682064F2B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Feedback inhibition lets a pathway's final product reduce activity of an early enzyme.</a:t>
            </a:r>
          </a:p>
        </p:txBody>
      </p:sp>
    </p:spTree>
    <p:extLst>
      <p:ext uri="{BB962C8B-B14F-4D97-AF65-F5344CB8AC3E}">
        <p14:creationId xmlns:p14="http://schemas.microsoft.com/office/powerpoint/2010/main" val="19202030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FDC675-6864-40E6-88DF-93126E95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279F98-0D1C-4846-BE3F-90FAF376D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48366D-3716-443F-91ED-F00EE96B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DDC94C-508E-4EA2-A5F9-FD6062B3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5E08F-B517-46AB-A574-ADDA10AFA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Glycolysis and pyruvate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F5DDF-200A-47CA-9626-4507BFD36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7F7F3-B6CB-441B-BFBD-42064E5E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Glycolysis occurs in the cytosol and splits one glucose into two pyruvate molecules.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EDB31-4BFE-4539-AD3A-06C757781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623774-B383-4B1F-9A85-72274A0F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investment phase uses ATP, while a payoff phase produces ATP and reduced NADH.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55178-76D1-48CA-A4E0-CDF0A46F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6753F-6825-4102-B853-AA1C5BBE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Net glycolysis yields two ATP and two NADH per glucose.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2798D9-53F7-44AA-BD48-E3E2EBC04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716BF5-F3F2-483C-BAB7-6BE1F1D2C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With oxygen available, pyruvate enters mitochondria and becomes acetyl CoA.</a:t>
            </a:r>
          </a:p>
        </p:txBody>
      </p:sp>
    </p:spTree>
    <p:extLst>
      <p:ext uri="{BB962C8B-B14F-4D97-AF65-F5344CB8AC3E}">
        <p14:creationId xmlns:p14="http://schemas.microsoft.com/office/powerpoint/2010/main" val="1950114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0229A4-DD3A-4372-8D72-409D45FA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0A757D-B3E7-426A-8AD6-2B42E373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3AA5A-4F1C-4CBB-AA3E-6BA04575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52ED0-1200-420C-AA21-AFF46154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8F7931-5BE5-4747-A887-552076550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Citric acid cycle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4A8A8-335C-4390-8176-7BB3FB74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A13C3-A89A-480A-9FFC-4E78A8055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Acetyl CoA joins a four-carbon acceptor, and the cycle releases both incoming carbons as carbon dioxide.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F3F25C-50BF-46B6-BB0F-B1C43960B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0A0C3E-A3EE-4859-B52A-C3B987E9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Oxidation reactions transfer high-energy electrons to NADH and FADH2.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7549D6-A6DF-4B54-BC7B-55BE3056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A57EE1-1000-49A4-97DC-8E33458A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Substrate-level phosphorylation produces a small amount of ATP or GTP.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0DCE9-B776-4C72-BF69-C817B9D4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94B97C-13B8-4068-9B91-E03631C9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cycle also supplies intermediates used to build amino acids and other molecules.</a:t>
            </a:r>
          </a:p>
        </p:txBody>
      </p:sp>
    </p:spTree>
    <p:extLst>
      <p:ext uri="{BB962C8B-B14F-4D97-AF65-F5344CB8AC3E}">
        <p14:creationId xmlns:p14="http://schemas.microsoft.com/office/powerpoint/2010/main" val="11052985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2218E0-C9B3-422B-AEA5-8FF49B0C7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7D0A06-314D-4D24-892B-4B4F409E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063E37-AB8E-46D2-B9AA-E2201AB6F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40D05-F8BF-46BF-8DB0-B59EA48F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5D0E02-5249-434B-BCB7-AB5BE9E6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Electron transport and chemiosmosis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B103F1-40E7-4E58-8A04-3A784558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7C41F-8FAD-45E6-B06F-82C993AEF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NADH and FADH2 donate electrons to protein complexes in the inner mitochondrial membrane.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9FA38D-30FC-462A-B518-BB1F97CD3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63C4C1-5746-402A-A3D3-7484D47E3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Electron energy pumps protons into the intermembrane space, creating an electrochemical gradient.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E81580-9B62-424A-901C-79EDD2436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5AEA5C-0BC1-4BCD-95B2-90963EAA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ATP synthase uses proton flow to phosphorylate ADP through chemiosmosis.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2EE56A-EA3D-4B63-94CC-A0DFC2C5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F9338-DF72-41B6-892E-8E4E8825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Oxygen accepts electrons and hydrogen ions at the end of the chain, forming water.</a:t>
            </a:r>
          </a:p>
        </p:txBody>
      </p:sp>
    </p:spTree>
    <p:extLst>
      <p:ext uri="{BB962C8B-B14F-4D97-AF65-F5344CB8AC3E}">
        <p14:creationId xmlns:p14="http://schemas.microsoft.com/office/powerpoint/2010/main" val="5231563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C0609-BFB6-4BC7-B912-46D4F897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22470-3EA4-46B9-9DB4-3FB4DA0E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7502D6-68DB-46AA-A67C-ED5F9BD71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B520E9-BEE9-4FF7-8395-ECD4C2AF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9FDDD8-B38D-4AA9-8936-00D0B837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Fermentation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8282E-D946-44CA-8046-AF29320C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14964-9766-4481-95AE-9B3455257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Without a functioning electron transport chain, NADH must transfer electrons to another organic molecule.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05248-180E-422F-9455-F71A5DB3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4D8BE4-7C3F-4AF7-B3F7-30FBA4DD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Fermentation regenerates NAD positive so glycolysis can continue producing a small amount of ATP.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E91F7-84BC-4B2A-8542-25434AFC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9199D-DF13-49DB-B0CC-732987852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Lactic acid fermentation occurs in certain microbes and temporarily in oxygen-limited muscle.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F5942-F8B3-4DF1-9E8D-96C672A7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7F14F8-D1D5-4F80-A604-4BE13E4A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Alcohol fermentation produces ethanol and carbon dioxide in yeast and some other organisms.</a:t>
            </a:r>
          </a:p>
        </p:txBody>
      </p:sp>
    </p:spTree>
    <p:extLst>
      <p:ext uri="{BB962C8B-B14F-4D97-AF65-F5344CB8AC3E}">
        <p14:creationId xmlns:p14="http://schemas.microsoft.com/office/powerpoint/2010/main" val="5895997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497255-EBA1-4CB4-A47A-99D4AC52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B0E857-623D-4685-946B-66C541704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BC579-8298-4ADB-AD02-06B0213C2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45284-80E3-4162-AAFA-0764CA63D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EA5D83-1478-4888-BA6C-8F617386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Photosynthesis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89E9FF-8790-4C38-854F-31A621DCF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1A423-7D73-46F1-B9C3-391CA01AE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Chlorophyll in photosystems absorbs light and energizes electrons in thylakoid membranes.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3363BF-207F-4244-8715-140A95ADB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531C8-B9FF-4E20-97F1-DD8CF3F9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Light reactions split water, release oxygen and produce ATP and NADPH.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D78070-6E61-4807-BCC0-F7900717F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C93A66-AC95-4184-8A1A-CF3B71F9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Calvin cycle fixes carbon dioxide and uses ATP and NADPH to produce G3P.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D08E2-D43F-4AE4-8E5A-FCB7DC95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016964-9FEF-4A3F-8D6B-B71B0A2B3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Plants use G3P to build glucose and other organic molecules; respiration later releases stored energy.</a:t>
            </a:r>
          </a:p>
        </p:txBody>
      </p:sp>
    </p:spTree>
    <p:extLst>
      <p:ext uri="{BB962C8B-B14F-4D97-AF65-F5344CB8AC3E}">
        <p14:creationId xmlns:p14="http://schemas.microsoft.com/office/powerpoint/2010/main" val="7027940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C8A0BD-04C3-4035-AD32-410A803F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6FA78-4551-43D5-98B2-83D33F2E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223BF-9F26-4E6F-B7B0-B833DECF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EA0BFB-84ED-4642-9989-8938F3A9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A02FE7-B90A-4A46-BD27-691E9DD6F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Following one carbon atom and one electron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69417-5507-46A8-B543-DFAEFF165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C9849-0F9A-4AAF-B0AA-84C49B199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carbon atom in glucose may leave respiration as carbon dioxide during pyruvate oxidation or the citric acid cycle.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6062D-A517-470A-9875-55A391E9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28496E-689E-4C5C-8287-8052CE951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high-energy electron from glucose can reduce NAD positive, travel through the electron transport chain and help build a proton gradient.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68A5CC-E196-4B1A-843F-C451F3CE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5C7DFE-602E-4FD6-8F25-78B0D98ED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electron eventually reaches oxygen, while proton flow through ATP synthase supports ATP formation.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91F8B7-7AE4-4F25-936F-6670E9830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4E77AC-A001-4283-A6A0-2BB60A45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Photosynthesis reverses the carbon direction by incorporating atmospheric carbon dioxide into organic molecules.</a:t>
            </a:r>
          </a:p>
        </p:txBody>
      </p:sp>
    </p:spTree>
    <p:extLst>
      <p:ext uri="{BB962C8B-B14F-4D97-AF65-F5344CB8AC3E}">
        <p14:creationId xmlns:p14="http://schemas.microsoft.com/office/powerpoint/2010/main" val="17074557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F76F9A-C4AB-4222-B677-D502CC82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82146-6479-4B79-ADA3-12EA9F46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Metabolism, Respiration and Photosynthesis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B52053-6D25-4397-9A16-6AE161F47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D6C84-1364-49A3-8904-C627DEC67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45890F-A760-446A-8A1E-82E8B23E0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484B10-5225-4658-8468-3337899C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0FBDA-C880-4CD3-9CD2-DFC9300F4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ATP couples energy release to cellular work, while enzymes control pathway rates.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82EA69-E876-4EBB-8F48-EFEC07CD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Respiration transfers electrons from fuel to oxygen and captures energy mainly through chemiosmosis.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E9C7D0-9D0D-4276-B17A-0FC911EEB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Fermentation regenerates NAD positive but captures far less energy than aerobic respiration.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C07687-9876-4BFC-867E-A60D7C0D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Photosynthesis uses light to make ATP and NADPH, then fixes carbon into organic molecules.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D60D7D-32C1-4C57-8B26-E0B07EE7E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Why does ATP hydrolysis help drive an unfavorable reaction?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78FC57-02FE-4BE0-B348-CAE8E1AD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Where does most ATP from aerobic respiration form?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0D57E-6811-4E78-B366-66C591DB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Why must fermentation regenerate NAD positive?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6887FC-794D-4C7F-BB6B-20C094AC3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How are the light reactions connected to the Calvin cycle?</a:t>
            </a:r>
          </a:p>
        </p:txBody>
      </p:sp>
    </p:spTree>
    <p:extLst>
      <p:ext uri="{BB962C8B-B14F-4D97-AF65-F5344CB8AC3E}">
        <p14:creationId xmlns:p14="http://schemas.microsoft.com/office/powerpoint/2010/main" val="1177534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2026-09-19T14:46:57.8920000Z</dcterms:created>
  <dcterms:modified xsi:type="dcterms:W3CDTF">2026-09-19T14:46:57.8920000Z</dcterms:modified>
</coreProperties>
</file>