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d170d33088a48cb" /><Relationship Type="http://schemas.openxmlformats.org/officeDocument/2006/relationships/extended-properties" Target="/docProps/app.xml" Id="Ra7ae25058a264f74" /><Relationship Type="http://schemas.openxmlformats.org/officeDocument/2006/relationships/officeDocument" Target="/ppt/presentation.xml" Id="R677d653da6334bb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4209fd6df6e4ea1"/>
  </p:sldMasterIdLst>
  <p:notesMasterIdLst>
    <p:notesMasterId xmlns:r="http://schemas.openxmlformats.org/officeDocument/2006/relationships" r:id="R83ef0ae648dc4da5"/>
  </p:notesMasterIdLst>
  <p:sldIdLst>
    <p:sldId xmlns:r="http://schemas.openxmlformats.org/officeDocument/2006/relationships" id="256" r:id="Rd199edb606c947db"/>
    <p:sldId xmlns:r="http://schemas.openxmlformats.org/officeDocument/2006/relationships" id="257" r:id="Ra466dfde64034989"/>
    <p:sldId xmlns:r="http://schemas.openxmlformats.org/officeDocument/2006/relationships" id="258" r:id="Ra996e88ace374d4c"/>
    <p:sldId xmlns:r="http://schemas.openxmlformats.org/officeDocument/2006/relationships" id="259" r:id="Rc72f6bff46a74561"/>
    <p:sldId xmlns:r="http://schemas.openxmlformats.org/officeDocument/2006/relationships" id="260" r:id="Rb266f9e5911648ba"/>
    <p:sldId xmlns:r="http://schemas.openxmlformats.org/officeDocument/2006/relationships" id="261" r:id="R241c49202dbc4775"/>
    <p:sldId xmlns:r="http://schemas.openxmlformats.org/officeDocument/2006/relationships" id="262" r:id="R26f8ae9c30a7449d"/>
    <p:sldId xmlns:r="http://schemas.openxmlformats.org/officeDocument/2006/relationships" id="263" r:id="Rcb1a7449e7ca4cc4"/>
    <p:sldId xmlns:r="http://schemas.openxmlformats.org/officeDocument/2006/relationships" id="264" r:id="Re074cdc366e04c52"/>
    <p:sldId xmlns:r="http://schemas.openxmlformats.org/officeDocument/2006/relationships" id="265" r:id="Rbdf36e7344c7438b"/>
    <p:sldId xmlns:r="http://schemas.openxmlformats.org/officeDocument/2006/relationships" id="266" r:id="R983d7074a1984fdd"/>
    <p:sldId xmlns:r="http://schemas.openxmlformats.org/officeDocument/2006/relationships" id="267" r:id="R9bbcf5b388a24d5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080ab48304241c8" /><Relationship Type="http://schemas.openxmlformats.org/officeDocument/2006/relationships/slideMaster" Target="/ppt/slideMasters/slideMaster1.xml" Id="R04209fd6df6e4ea1" /><Relationship Type="http://schemas.openxmlformats.org/officeDocument/2006/relationships/notesMaster" Target="/ppt/notesMasters/notesMaster1.xml" Id="R83ef0ae648dc4da5" /><Relationship Type="http://schemas.openxmlformats.org/officeDocument/2006/relationships/presProps" Target="/ppt/presProps.xml" Id="R209cbeffdd25433a" /><Relationship Type="http://schemas.openxmlformats.org/officeDocument/2006/relationships/tableStyles" Target="/ppt/tableStyles.xml" Id="Rd6dcb2d86a174808" /><Relationship Type="http://schemas.openxmlformats.org/officeDocument/2006/relationships/slide" Target="/ppt/slides/slide1.xml" Id="Rd199edb606c947db" /><Relationship Type="http://schemas.openxmlformats.org/officeDocument/2006/relationships/slide" Target="/ppt/slides/slide2.xml" Id="Ra466dfde64034989" /><Relationship Type="http://schemas.openxmlformats.org/officeDocument/2006/relationships/slide" Target="/ppt/slides/slide3.xml" Id="Ra996e88ace374d4c" /><Relationship Type="http://schemas.openxmlformats.org/officeDocument/2006/relationships/slide" Target="/ppt/slides/slide4.xml" Id="Rc72f6bff46a74561" /><Relationship Type="http://schemas.openxmlformats.org/officeDocument/2006/relationships/slide" Target="/ppt/slides/slide5.xml" Id="Rb266f9e5911648ba" /><Relationship Type="http://schemas.openxmlformats.org/officeDocument/2006/relationships/slide" Target="/ppt/slides/slide6.xml" Id="R241c49202dbc4775" /><Relationship Type="http://schemas.openxmlformats.org/officeDocument/2006/relationships/slide" Target="/ppt/slides/slide7.xml" Id="R26f8ae9c30a7449d" /><Relationship Type="http://schemas.openxmlformats.org/officeDocument/2006/relationships/slide" Target="/ppt/slides/slide8.xml" Id="Rcb1a7449e7ca4cc4" /><Relationship Type="http://schemas.openxmlformats.org/officeDocument/2006/relationships/slide" Target="/ppt/slides/slide9.xml" Id="Re074cdc366e04c52" /><Relationship Type="http://schemas.openxmlformats.org/officeDocument/2006/relationships/slide" Target="/ppt/slides/slide10.xml" Id="Rbdf36e7344c7438b" /><Relationship Type="http://schemas.openxmlformats.org/officeDocument/2006/relationships/slide" Target="/ppt/slides/slide11.xml" Id="R983d7074a1984fdd" /><Relationship Type="http://schemas.openxmlformats.org/officeDocument/2006/relationships/slide" Target="/ppt/slides/slide12.xml" Id="R9bbcf5b388a24d5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7c36bf37014478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9cb306e3432435a" /><Relationship Type="http://schemas.openxmlformats.org/officeDocument/2006/relationships/notesMaster" Target="/ppt/notesMasters/notesMaster1.xml" Id="R651c86215fa442c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fc700ae091d4345" /><Relationship Type="http://schemas.openxmlformats.org/officeDocument/2006/relationships/notesMaster" Target="/ppt/notesMasters/notesMaster1.xml" Id="R335436d07dae49a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bea7abe2bdc4fc0" /><Relationship Type="http://schemas.openxmlformats.org/officeDocument/2006/relationships/notesMaster" Target="/ppt/notesMasters/notesMaster1.xml" Id="Re3ad90e34cc44ac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86d7c7a5321458d" /><Relationship Type="http://schemas.openxmlformats.org/officeDocument/2006/relationships/notesMaster" Target="/ppt/notesMasters/notesMaster1.xml" Id="Rfae50da1e514424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949e6ebd5e546b8" /><Relationship Type="http://schemas.openxmlformats.org/officeDocument/2006/relationships/notesMaster" Target="/ppt/notesMasters/notesMaster1.xml" Id="R11f70988dc1d4a0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98db662558e4d5d" /><Relationship Type="http://schemas.openxmlformats.org/officeDocument/2006/relationships/notesMaster" Target="/ppt/notesMasters/notesMaster1.xml" Id="R18eba16deb554a6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973d64dda6d42df" /><Relationship Type="http://schemas.openxmlformats.org/officeDocument/2006/relationships/notesMaster" Target="/ppt/notesMasters/notesMaster1.xml" Id="Rfe5a9c3ebfd947d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df837d47c4c4888" /><Relationship Type="http://schemas.openxmlformats.org/officeDocument/2006/relationships/notesMaster" Target="/ppt/notesMasters/notesMaster1.xml" Id="R6f71c34598804e7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f263dd69d994abd" /><Relationship Type="http://schemas.openxmlformats.org/officeDocument/2006/relationships/notesMaster" Target="/ppt/notesMasters/notesMaster1.xml" Id="R7f7aeca7036e429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cb5d51f90444eee" /><Relationship Type="http://schemas.openxmlformats.org/officeDocument/2006/relationships/notesMaster" Target="/ppt/notesMasters/notesMaster1.xml" Id="R525c12023dcd412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24518f66ec44a6a" /><Relationship Type="http://schemas.openxmlformats.org/officeDocument/2006/relationships/notesMaster" Target="/ppt/notesMasters/notesMaster1.xml" Id="R7b70485dcec8430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89e76b994014da1" /><Relationship Type="http://schemas.openxmlformats.org/officeDocument/2006/relationships/notesMaster" Target="/ppt/notesMasters/notesMaster1.xml" Id="R0d4e3eb7643d4bd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https://openstax.org/books/biology-2e/pages/5-introduction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https://openstax.org/books/biology-2e/pages/5-introduction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Preview these goals before teaching. Return to them during the final review.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https://openstax.org/books/biology-2e/pages/5-introduction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"Fluid mosaic structure"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https://openstax.org/books/biology-2e/pages/5-introduction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"Selective permeability"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https://openstax.org/books/biology-2e/pages/5-introduction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"Diffusion"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https://openstax.org/books/biology-2e/pages/5-introduction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"Osmosis and tonicity"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https://openstax.org/books/biology-2e/pages/5-introduction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"Facilitated diffusion"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https://openstax.org/books/biology-2e/pages/5-introduction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"Active transport"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https://openstax.org/books/biology-2e/pages/5-introduction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"Bulk transport"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https://openstax.org/books/biology-2e/pages/5-introduction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"Membrane signaling and junctions"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https://openstax.org/books/biology-2e/pages/5-introduction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Work through this application aloud. Ask students to justify each step with a concept from the lesson.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https://openstax.org/books/biology-2e/pages/5-introduction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Use the synthesis statements as an answer framework. Require evidence and biological vocabulary in responses.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6591caa825549a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d9e985e7bc14006" /><Relationship Type="http://schemas.openxmlformats.org/officeDocument/2006/relationships/slideLayout" Target="/ppt/slideLayouts/slideLayout1.xml" Id="Rf15b7bc975984cf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15b7bc975984cf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1ceb279e9d4200" /><Relationship Type="http://schemas.openxmlformats.org/officeDocument/2006/relationships/notesSlide" Target="/ppt/notesSlides/notesSlide1.xml" Id="Raa611e843dfb41c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6b77675b5d48c3" /><Relationship Type="http://schemas.openxmlformats.org/officeDocument/2006/relationships/notesSlide" Target="/ppt/notesSlides/notesSlide2.xml" Id="R61d08f6172c9408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9c6992e8694afb" /><Relationship Type="http://schemas.openxmlformats.org/officeDocument/2006/relationships/notesSlide" Target="/ppt/notesSlides/notesSlide3.xml" Id="R29c5657bf65f4a4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df142a9bc84e39" /><Relationship Type="http://schemas.openxmlformats.org/officeDocument/2006/relationships/notesSlide" Target="/ppt/notesSlides/notesSlide4.xml" Id="R96c4239005ad49e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f5371bb3c04e5b" /><Relationship Type="http://schemas.openxmlformats.org/officeDocument/2006/relationships/notesSlide" Target="/ppt/notesSlides/notesSlide5.xml" Id="R02ab2306c29b444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87bc466d354097" /><Relationship Type="http://schemas.openxmlformats.org/officeDocument/2006/relationships/notesSlide" Target="/ppt/notesSlides/notesSlide6.xml" Id="R3748d45987714bd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5ea04c436a4ae3" /><Relationship Type="http://schemas.openxmlformats.org/officeDocument/2006/relationships/notesSlide" Target="/ppt/notesSlides/notesSlide7.xml" Id="Ra8f0aef2a746434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ad346fe3d842ab" /><Relationship Type="http://schemas.openxmlformats.org/officeDocument/2006/relationships/notesSlide" Target="/ppt/notesSlides/notesSlide8.xml" Id="Rb549aaa59114461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64602a745646a6" /><Relationship Type="http://schemas.openxmlformats.org/officeDocument/2006/relationships/notesSlide" Target="/ppt/notesSlides/notesSlide9.xml" Id="R6a26d390ceb24c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6de0b205b44e6d" /><Relationship Type="http://schemas.openxmlformats.org/officeDocument/2006/relationships/notesSlide" Target="/ppt/notesSlides/notesSlide10.xml" Id="R2443148a226f44f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cbeb0db26c4ba7" /><Relationship Type="http://schemas.openxmlformats.org/officeDocument/2006/relationships/notesSlide" Target="/ppt/notesSlides/notesSlide11.xml" Id="R9e755e3e84a2425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1d2666b706414b" /><Relationship Type="http://schemas.openxmlformats.org/officeDocument/2006/relationships/notesSlide" Target="/ppt/notesSlides/notesSlide12.xml" Id="Rf420620af80b402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CCD562-6BA7-47F8-83FC-731D26904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933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BIOLOGY  •  COMPLETE LECTURE 05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C2A2D2-E39B-4BE5-97D2-2502A7C68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1047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9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Cell Membranes and Transport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56BC60-C683-4604-95F3-C43E06FD5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6125"/>
            <a:ext cx="933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B7C8D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B7C8D8"/>
                </a:solidFill>
                <a:latin typeface="Bitstream Charter"/>
                <a:ea typeface="Bitstream Charter"/>
                <a:cs typeface="Bitstream Charter"/>
              </a:rPr>
              <a:t>8 lesson sections • application • chapter review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B802D4-D075-4088-A80E-9760B056A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67350"/>
            <a:ext cx="857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AfterHour Study Resources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FEC031-4538-4922-B99C-F8EA3E393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6740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Complete, editable lecture notes</a:t>
            </a:r>
          </a:p>
        </p:txBody>
      </p:sp>
    </p:spTree>
    <p:extLst>
      <p:ext uri="{BB962C8B-B14F-4D97-AF65-F5344CB8AC3E}">
        <p14:creationId xmlns:p14="http://schemas.microsoft.com/office/powerpoint/2010/main" val="119691708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91D4C7-DFD3-4726-B2A7-47CD2D2A8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BFC953-46E1-4EBD-BB47-5A0D43504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Cell Membranes and Transport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3158ED-DABB-4CD7-9F67-343C7D00A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02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EC35A1-FE41-4528-B4F9-1F7BA7DF1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592A4E-99A8-41DC-9178-81816636C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Learning objectives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6B1A3A-7FCF-499A-A35D-7756986B6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9AD56F-9284-4788-8723-FA38BBE77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Explain the fluid mosaic model and the roles of membrane components.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9DC011-9323-4EF5-9B65-3C7AC806E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54E548-5904-4DAA-845B-74E45F2F2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Predict diffusion and osmosis using concentration and tonicity.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74466B-BCF0-43AB-BBE2-7F2D46D01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A3E91C-A09A-44D1-9CE4-985EF6658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Compare passive transport, active transport and vesicular transport.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E4239F-6409-457A-A2A4-4DC1C477D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8F6A02-EF5D-4F6C-AB0E-12F768D34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Connect membrane gradients, receptors and cell junctions to cell function.</a:t>
            </a:r>
          </a:p>
        </p:txBody>
      </p:sp>
    </p:spTree>
    <p:extLst>
      <p:ext uri="{BB962C8B-B14F-4D97-AF65-F5344CB8AC3E}">
        <p14:creationId xmlns:p14="http://schemas.microsoft.com/office/powerpoint/2010/main" val="22129070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D02FFC-64C0-49B1-84DE-6A7C0D081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99B441-5862-4497-9EE9-462FBD4F4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Cell Membranes and Transport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5A2A8A-D6BE-4F92-A371-2B95BE61F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03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A9362E-93E2-47CB-84A8-DBAB28DC3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4A18FF-43D5-4CB4-9E43-751F7077E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Fluid mosaic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880DF6-2291-41B1-9461-E4C2584C4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1E2482-F2A4-400B-A92C-136FBDA11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Phospholipids form a bilayer with hydrophilic heads facing water and hydrophobic tails facing inward.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9980A8-7281-4C16-BDBF-0DD151718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C1C15D-1F19-498D-88FC-97264AE41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Lipids and many proteins move laterally, giving the membrane a dynamic fluid structure.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6CF7CD-C360-4B02-B287-3A87A1A88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AE4933-CB69-498E-BCC1-2FA38CB57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Cholesterol moderates fluidity and reduces permeability in animal cell membranes.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CB508A-CEE6-4A8B-A412-BD72AF0B6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719209-B080-40C7-A9DA-03D7580D6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Carbohydrate chains on lipids and proteins support recognition, adhesion and signaling.</a:t>
            </a:r>
          </a:p>
        </p:txBody>
      </p:sp>
    </p:spTree>
    <p:extLst>
      <p:ext uri="{BB962C8B-B14F-4D97-AF65-F5344CB8AC3E}">
        <p14:creationId xmlns:p14="http://schemas.microsoft.com/office/powerpoint/2010/main" val="160162615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47C1F9-FA64-46A2-B115-66F33288C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290B96-02BD-4FC8-901B-2AF25A9D2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Cell Membranes and Transport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48D9D7-2077-428D-951C-A47DF2FDA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04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910D16-A91E-4AB4-B49F-40B914E14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CAC375-4BBA-4F38-B712-17208DC8D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Selective permeability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26FDE0-7897-447B-ADF6-5495A86C7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98FCDD-8757-4F35-8169-C608447A1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Small nonpolar molecules cross the lipid bilayer more easily than ions or large polar molecules.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834514-2A2B-4B03-A453-547D20C8A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2ACD2A-8A6E-4275-A670-89FF7A72D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Membrane proteins create selective pathways for substances that cannot cross the bilayer directly.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235E7C-4864-4047-AAA6-68D6C5845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D256BD-F9FA-49EC-8225-43CE832D6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Permeability depends on molecular size, polarity, charge and the available transport proteins.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CA9A08-A359-4AFD-906F-95A93CA35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39C8C5-167F-4C47-9196-B6DDCDF92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Selective exchange allows cells to maintain internal conditions different from the environment.</a:t>
            </a:r>
          </a:p>
        </p:txBody>
      </p:sp>
    </p:spTree>
    <p:extLst>
      <p:ext uri="{BB962C8B-B14F-4D97-AF65-F5344CB8AC3E}">
        <p14:creationId xmlns:p14="http://schemas.microsoft.com/office/powerpoint/2010/main" val="93604909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17C660-8EFF-4C4A-9C68-89DD7DB20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263C15-94AE-4F67-BF70-D8B7466BC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Cell Membranes and Transport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8A9112-ED8C-4F4C-89EA-63143418D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05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A64169-68A6-4A86-97C5-4EED9FA34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0A0FDD-1936-4AF8-BDD3-7CA018D36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Diffusion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A5A1D5-A350-4F4D-BFAC-38E769CB9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04D822-1427-4334-8EC9-71D313D0C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Random molecular movement produces net diffusion from higher to lower concentration.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5385FD-EBE4-4C37-A48F-B590688F1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C0888D-D64A-4F4D-831E-6E83A16D5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Diffusion continues in both directions at equilibrium, but no net concentration change occurs.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01BE80-E902-47A0-BB05-A84719711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1B896F-A0CD-4CA7-A203-3834BBAFF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Temperature, surface area, gradient steepness and travel distance affect diffusion rate.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BC2082-9403-4E95-99E1-FDA2F2711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725DF0-18B6-4D65-A1F6-4DA50907D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Simple diffusion does not require cellular energy because molecules move down their own gradient.</a:t>
            </a:r>
          </a:p>
        </p:txBody>
      </p:sp>
    </p:spTree>
    <p:extLst>
      <p:ext uri="{BB962C8B-B14F-4D97-AF65-F5344CB8AC3E}">
        <p14:creationId xmlns:p14="http://schemas.microsoft.com/office/powerpoint/2010/main" val="106216107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B7B03F-A471-4446-81DE-D4FCE496F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DA2BE9-77FF-4BD0-802A-023E6B723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Cell Membranes and Transport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EFCF41-11F5-43F0-8308-F2ACC46AE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06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2FEF7D-6AD0-47C0-852D-899426F50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9337F4-EB9A-44D0-B157-AF5D05E63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Osmosis and tonicity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AF71B3-3844-45A0-9559-9DC4895E7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0A4010-45A9-41AF-B883-2D4ADD160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Osmosis is the net movement of water across a selectively permeable membrane.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FCE29B-00EC-4A94-BA3C-151A3F737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ABAB6A-B05F-414D-9BB2-62BDD8A7C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Water moves toward the side with more nonpenetrating solute and lower free-water concentration.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097BFF-5000-4480-B4A6-B83AC4CCF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36B55B-C0CD-461F-9F37-D5730E572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Animal cells swell in hypotonic solution and shrink in hypertonic solution.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88B2A8-9891-4610-A772-C078C45B4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A63188-899A-49F3-B4F6-7AA8C921B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Plant cell walls resist expansion, so hypotonic conditions create supportive turgor pressure.</a:t>
            </a:r>
          </a:p>
        </p:txBody>
      </p:sp>
    </p:spTree>
    <p:extLst>
      <p:ext uri="{BB962C8B-B14F-4D97-AF65-F5344CB8AC3E}">
        <p14:creationId xmlns:p14="http://schemas.microsoft.com/office/powerpoint/2010/main" val="7646492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7BF29E-90CE-4494-920F-10C7DD962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6A6D48-3355-4D04-BBEE-D7F85E482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Cell Membranes and Transport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C25AA7-ED0B-4886-9975-0CF88E78F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07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F11DD7-6918-4288-B49A-B638A1C64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7C2A8A-BA74-46BB-829C-25E841F2C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Facilitated diffusion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6F4477-D376-45DC-B2A3-DAD745820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3D7768-31EF-444C-9061-D624F8984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Channel proteins create hydrophilic pores for particular ions or water molecules.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05FA4C-7FEB-42CC-A741-09D87E85A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7FA68E-4358-486C-A893-04B1599CB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Carrier proteins bind solutes and change shape to move them across the membrane.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250114-7EF0-45A7-8272-5B230B735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47C146-5B08-487B-A7A4-4828EB5E9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Facilitated diffusion moves substances down gradients without direct ATP use.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1832FC-173E-4FB5-9D68-C2136B797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BCD163-DBA8-4819-B0F9-C90024E89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Transport rate can reach a maximum when all available carriers are occupied.</a:t>
            </a:r>
          </a:p>
        </p:txBody>
      </p:sp>
    </p:spTree>
    <p:extLst>
      <p:ext uri="{BB962C8B-B14F-4D97-AF65-F5344CB8AC3E}">
        <p14:creationId xmlns:p14="http://schemas.microsoft.com/office/powerpoint/2010/main" val="194766710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47B7D6-C105-4327-A903-871D05BF0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D8315E-EF0F-49C6-A030-644B949EC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Cell Membranes and Transport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8838B1-508F-4068-A852-3EF83C02C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08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58EFAF-29C5-4D18-BB74-BC183C9CA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D87B7B-559C-4FCA-9C32-E88B22C3B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Active transport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E51D68-1C4E-49A8-8F42-D8E5E83AA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E148D9-0FAA-4940-A2BD-B38766CA0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Active transport moves a substance against its concentration or electrochemical gradient.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EE03E1-7DFA-4496-BCEC-652A1ED75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D72D94-4974-40DA-A72D-B1752D71C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Primary active transport directly uses ATP, as in the sodium-potassium pump.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95D35E-2098-45A0-AFA8-79213E507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F60FFF-7668-4BE2-A7E0-6477E843D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Secondary active transport uses the energy stored in an ion gradient to move another solute.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DC3044-1011-46CA-B19A-F33BED252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015F7C-A4B2-4962-A0FA-91994CB6A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Pumps maintain gradients required for nerve impulses, nutrient uptake and water balance.</a:t>
            </a:r>
          </a:p>
        </p:txBody>
      </p:sp>
    </p:spTree>
    <p:extLst>
      <p:ext uri="{BB962C8B-B14F-4D97-AF65-F5344CB8AC3E}">
        <p14:creationId xmlns:p14="http://schemas.microsoft.com/office/powerpoint/2010/main" val="11253758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A244FA-54EB-4264-9F7A-8C672869E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1EFC95-241D-467F-B9DB-ABB3418EF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Cell Membranes and Transport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515740-59CD-477B-8F5F-A46FF4252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09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7D2172-2B3B-4C71-B2F5-A7B92D66D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639D65-D9DF-4AAB-9A25-A85D98034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Bulk transport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5B824E-BA3D-4A04-B0C6-59058A6D9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0759F8-9F7C-421F-A49B-0F34E10A8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Endocytosis brings material into a cell by folding membrane around cargo and forming a vesicle.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A3D2D4-1371-4F73-A01B-191EE2038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F6A488-8A18-4BA6-83CA-9C5AFA56D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Phagocytosis engulfs large particles, while pinocytosis takes in extracellular fluid.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B1CE48-8926-4DAD-9064-4FD17FDA3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6FF36C-5DC0-4D0B-8950-8A26D41B9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Receptor-mediated endocytosis concentrates specific molecules bound to surface receptors.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0DF482-6F46-436C-9A3B-D9E25A647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A9D11E-0F1A-4598-A7CB-3C5DDA006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Exocytosis releases vesicle contents and adds vesicle membrane to the plasma membrane.</a:t>
            </a:r>
          </a:p>
        </p:txBody>
      </p:sp>
    </p:spTree>
    <p:extLst>
      <p:ext uri="{BB962C8B-B14F-4D97-AF65-F5344CB8AC3E}">
        <p14:creationId xmlns:p14="http://schemas.microsoft.com/office/powerpoint/2010/main" val="24975410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0A467E-5953-4DC1-9134-E48C8C170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5AF1B9-68C5-4094-99E6-1741BFDDD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Cell Membranes and Transport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7FCC55-3C41-4CF9-B682-A0DC35C22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10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A795C2-F43B-4AF9-96AC-488E56D1C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E15813-911F-454E-9FB0-AD4375103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Membrane signaling and junctions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8A7A6C-2298-4DE8-8F5C-538382FE1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D53172-D909-4BA1-9094-49A070754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Receptors bind particular signals and trigger internal responses without transporting the signal molecule.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B5B399-0F63-4E93-9742-A273470EC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92BD43-398B-4B59-9406-6ED4E7D8A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 membrane potential results from unequal ion distribution and selective permeability.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8F8ED8-3112-4AF5-9A5A-11B913DBC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294DA8-A41E-4FC9-AF45-C6CEA7481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Tight junctions limit leakage, anchoring junctions provide strength and gap junctions permit communication.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096530-1063-4F1A-80FA-ED8D1D55F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78147D-4768-4279-B205-16127B841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Membrane defects can disrupt transport, signaling and tissue organization.</a:t>
            </a:r>
          </a:p>
        </p:txBody>
      </p:sp>
    </p:spTree>
    <p:extLst>
      <p:ext uri="{BB962C8B-B14F-4D97-AF65-F5344CB8AC3E}">
        <p14:creationId xmlns:p14="http://schemas.microsoft.com/office/powerpoint/2010/main" val="175775558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2E9842-1E9A-4079-85D5-E555BCA71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6B35B2-3BD4-4D5C-A356-37B658699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Cell Membranes and Transport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71B435-471E-467C-B4CF-7BCD5257B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11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271314-8574-4DC1-80E9-AAAB2959E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D0AA86-7456-4394-8DF3-D2CFC9FE7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Why an intravenous solution must be isotonic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7EE45A-9E62-45E3-88C9-DE53DB02B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18C8EF-E58B-476E-9726-BE7EA9F98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Pure water outside red blood cells creates a strong osmotic gradient into the cells.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98EAC3-B6E4-4976-84C4-23BA11994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D0CF79-2FB2-4A32-8615-3EF711A59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Water entry can swell and rupture cells because animal cells lack rigid walls.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446006-804D-4BC3-B1B3-67D7B0618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2CC9FD-2A4C-44C3-9016-89EBA20D4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 strongly hypertonic solution removes water and causes cells to shrink.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F89F1B-389D-4825-80D0-66AE17A5E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F6F7D3-1F13-4EDE-8724-BA8C65CFD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An isotonic saline solution limits net water movement and preserves normal cell volume.</a:t>
            </a:r>
          </a:p>
        </p:txBody>
      </p:sp>
    </p:spTree>
    <p:extLst>
      <p:ext uri="{BB962C8B-B14F-4D97-AF65-F5344CB8AC3E}">
        <p14:creationId xmlns:p14="http://schemas.microsoft.com/office/powerpoint/2010/main" val="181558427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BF5281-063C-45D2-B907-83942B02C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C23180-78E4-4FE5-900A-1BA967646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Cell Membranes and Transport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63D2F0-68FE-4595-8E23-895020D02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12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E8679D-105D-4A45-8C04-37D67DEC1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6603FE-581B-4A22-8859-9312F6F54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5048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Chapter synthesis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2E31C0-A91B-46FC-9D51-57D2FA216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181100"/>
            <a:ext cx="5048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Review questions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DB86FC-3D43-46AC-ABCC-6926DCBAF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335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1. The membrane combines a fluid phospholipid bilayer with proteins, cholesterol and carbohydrates.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79BDA4-A2A4-4194-944A-6320402DE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003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2. Passive transport follows gradients, while active transport creates or maintains gradients.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F248A5-A9E8-4ED8-A0E3-1C266B72D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671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3. Tonicity predicts water-driven changes in cell volume.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DF9B52-1834-4D09-B71C-D77B19752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339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4. Vesicles move large cargo, and receptors convert external information into cellular responses.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CC2D40-A698-4603-863A-7B63CCA86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17335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1. Why do ions require membrane proteins?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C3FBD2-C6F1-4A1D-9CDC-7EF164937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8003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2. What happens to a plant cell in a hypertonic solution?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189330-6BA6-4F0F-89DA-4738EA8A6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8671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3. How does primary active transport differ from secondary active transport?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AC055A-A077-4B8D-9B1E-DBD52EF9E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9339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4. Which form of endocytosis provides the greatest molecular selectivity?</a:t>
            </a:r>
          </a:p>
        </p:txBody>
      </p:sp>
    </p:spTree>
    <p:extLst>
      <p:ext uri="{BB962C8B-B14F-4D97-AF65-F5344CB8AC3E}">
        <p14:creationId xmlns:p14="http://schemas.microsoft.com/office/powerpoint/2010/main" val="96859660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2026-09-19T14:46:54.3540000Z</dcterms:created>
  <dcterms:modified xsi:type="dcterms:W3CDTF">2026-09-19T14:46:54.3540000Z</dcterms:modified>
</coreProperties>
</file>