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91e9379b9a46f0" /><Relationship Type="http://schemas.openxmlformats.org/officeDocument/2006/relationships/extended-properties" Target="/docProps/app.xml" Id="R98c209cffea544eb" /><Relationship Type="http://schemas.openxmlformats.org/officeDocument/2006/relationships/officeDocument" Target="/ppt/presentation.xml" Id="R567297f560384b3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1ba416674947d8"/>
  </p:sldMasterIdLst>
  <p:notesMasterIdLst>
    <p:notesMasterId xmlns:r="http://schemas.openxmlformats.org/officeDocument/2006/relationships" r:id="R747db0f2daea44ac"/>
  </p:notesMasterIdLst>
  <p:sldIdLst>
    <p:sldId xmlns:r="http://schemas.openxmlformats.org/officeDocument/2006/relationships" id="256" r:id="R8139127771e84c7c"/>
    <p:sldId xmlns:r="http://schemas.openxmlformats.org/officeDocument/2006/relationships" id="257" r:id="R43ec23ee45114326"/>
    <p:sldId xmlns:r="http://schemas.openxmlformats.org/officeDocument/2006/relationships" id="258" r:id="R0e6403d44b474eff"/>
    <p:sldId xmlns:r="http://schemas.openxmlformats.org/officeDocument/2006/relationships" id="259" r:id="R022be2acab634698"/>
    <p:sldId xmlns:r="http://schemas.openxmlformats.org/officeDocument/2006/relationships" id="260" r:id="Rabb127d0f309431d"/>
    <p:sldId xmlns:r="http://schemas.openxmlformats.org/officeDocument/2006/relationships" id="261" r:id="Rfcdc9ceb3c864b8c"/>
    <p:sldId xmlns:r="http://schemas.openxmlformats.org/officeDocument/2006/relationships" id="262" r:id="Rcdeb44735e704fd9"/>
    <p:sldId xmlns:r="http://schemas.openxmlformats.org/officeDocument/2006/relationships" id="263" r:id="R2f9f4acf97f84c36"/>
    <p:sldId xmlns:r="http://schemas.openxmlformats.org/officeDocument/2006/relationships" id="264" r:id="R26fa0f9134234a6c"/>
    <p:sldId xmlns:r="http://schemas.openxmlformats.org/officeDocument/2006/relationships" id="265" r:id="Re5b06bda6ed04c0d"/>
    <p:sldId xmlns:r="http://schemas.openxmlformats.org/officeDocument/2006/relationships" id="266" r:id="Re0ea54f149e94922"/>
    <p:sldId xmlns:r="http://schemas.openxmlformats.org/officeDocument/2006/relationships" id="267" r:id="Rf1afb2c121a94d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12bc3dd1af4d00" /><Relationship Type="http://schemas.openxmlformats.org/officeDocument/2006/relationships/slideMaster" Target="/ppt/slideMasters/slideMaster1.xml" Id="R6f1ba416674947d8" /><Relationship Type="http://schemas.openxmlformats.org/officeDocument/2006/relationships/notesMaster" Target="/ppt/notesMasters/notesMaster1.xml" Id="R747db0f2daea44ac" /><Relationship Type="http://schemas.openxmlformats.org/officeDocument/2006/relationships/presProps" Target="/ppt/presProps.xml" Id="Rd85f557b45994c43" /><Relationship Type="http://schemas.openxmlformats.org/officeDocument/2006/relationships/tableStyles" Target="/ppt/tableStyles.xml" Id="Raf4c9fec720b4c2b" /><Relationship Type="http://schemas.openxmlformats.org/officeDocument/2006/relationships/slide" Target="/ppt/slides/slide1.xml" Id="R8139127771e84c7c" /><Relationship Type="http://schemas.openxmlformats.org/officeDocument/2006/relationships/slide" Target="/ppt/slides/slide2.xml" Id="R43ec23ee45114326" /><Relationship Type="http://schemas.openxmlformats.org/officeDocument/2006/relationships/slide" Target="/ppt/slides/slide3.xml" Id="R0e6403d44b474eff" /><Relationship Type="http://schemas.openxmlformats.org/officeDocument/2006/relationships/slide" Target="/ppt/slides/slide4.xml" Id="R022be2acab634698" /><Relationship Type="http://schemas.openxmlformats.org/officeDocument/2006/relationships/slide" Target="/ppt/slides/slide5.xml" Id="Rabb127d0f309431d" /><Relationship Type="http://schemas.openxmlformats.org/officeDocument/2006/relationships/slide" Target="/ppt/slides/slide6.xml" Id="Rfcdc9ceb3c864b8c" /><Relationship Type="http://schemas.openxmlformats.org/officeDocument/2006/relationships/slide" Target="/ppt/slides/slide7.xml" Id="Rcdeb44735e704fd9" /><Relationship Type="http://schemas.openxmlformats.org/officeDocument/2006/relationships/slide" Target="/ppt/slides/slide8.xml" Id="R2f9f4acf97f84c36" /><Relationship Type="http://schemas.openxmlformats.org/officeDocument/2006/relationships/slide" Target="/ppt/slides/slide9.xml" Id="R26fa0f9134234a6c" /><Relationship Type="http://schemas.openxmlformats.org/officeDocument/2006/relationships/slide" Target="/ppt/slides/slide10.xml" Id="Re5b06bda6ed04c0d" /><Relationship Type="http://schemas.openxmlformats.org/officeDocument/2006/relationships/slide" Target="/ppt/slides/slide11.xml" Id="Re0ea54f149e94922" /><Relationship Type="http://schemas.openxmlformats.org/officeDocument/2006/relationships/slide" Target="/ppt/slides/slide12.xml" Id="Rf1afb2c121a94d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816aeb4d5d41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a1254c46d243e2" /><Relationship Type="http://schemas.openxmlformats.org/officeDocument/2006/relationships/notesMaster" Target="/ppt/notesMasters/notesMaster1.xml" Id="R4b5223b4a52a42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0417a807374b9a" /><Relationship Type="http://schemas.openxmlformats.org/officeDocument/2006/relationships/notesMaster" Target="/ppt/notesMasters/notesMaster1.xml" Id="Rbe7c30d2d3c747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524a391fa794f17" /><Relationship Type="http://schemas.openxmlformats.org/officeDocument/2006/relationships/notesMaster" Target="/ppt/notesMasters/notesMaster1.xml" Id="Rc8c12790461e430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db01df39c34793" /><Relationship Type="http://schemas.openxmlformats.org/officeDocument/2006/relationships/notesMaster" Target="/ppt/notesMasters/notesMaster1.xml" Id="R01e3b5b9333048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50f20d121a24fd5" /><Relationship Type="http://schemas.openxmlformats.org/officeDocument/2006/relationships/notesMaster" Target="/ppt/notesMasters/notesMaster1.xml" Id="R67462ac825a543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b6f05f78344d7f" /><Relationship Type="http://schemas.openxmlformats.org/officeDocument/2006/relationships/notesMaster" Target="/ppt/notesMasters/notesMaster1.xml" Id="R5f5e49e8a8884b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b77a9c0a7f843fc" /><Relationship Type="http://schemas.openxmlformats.org/officeDocument/2006/relationships/notesMaster" Target="/ppt/notesMasters/notesMaster1.xml" Id="R8392b7a0fad64ab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17a78a4af594eb3" /><Relationship Type="http://schemas.openxmlformats.org/officeDocument/2006/relationships/notesMaster" Target="/ppt/notesMasters/notesMaster1.xml" Id="R4ae5d5123dab4e9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562c1df6b9b44b8" /><Relationship Type="http://schemas.openxmlformats.org/officeDocument/2006/relationships/notesMaster" Target="/ppt/notesMasters/notesMaster1.xml" Id="Ra037811265cc45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270989f9ecb4973" /><Relationship Type="http://schemas.openxmlformats.org/officeDocument/2006/relationships/notesMaster" Target="/ppt/notesMasters/notesMaster1.xml" Id="Rac1c0cfb8a79453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5408b4e0a004a45" /><Relationship Type="http://schemas.openxmlformats.org/officeDocument/2006/relationships/notesMaster" Target="/ppt/notesMasters/notesMaster1.xml" Id="Rd67e31e375234cd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f9270da6c844c03" /><Relationship Type="http://schemas.openxmlformats.org/officeDocument/2006/relationships/notesMaster" Target="/ppt/notesMasters/notesMaster1.xml" Id="R0e9004b908f446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"Cell theory and cell size"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"Microscopy"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"Prokaryotic cells"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"Nucleus and ribosomes"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"Endomembrane system"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"Energy organelles"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"Cytoskeleton and movement"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"Plant cells and cell connections"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382b75484b4bd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82ac29aa4d4d0f" /><Relationship Type="http://schemas.openxmlformats.org/officeDocument/2006/relationships/slideLayout" Target="/ppt/slideLayouts/slideLayout1.xml" Id="R62c07f86d0d54d9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c07f86d0d54d9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e1645d9ae948eb" /><Relationship Type="http://schemas.openxmlformats.org/officeDocument/2006/relationships/notesSlide" Target="/ppt/notesSlides/notesSlide1.xml" Id="R5690b8fcdc1141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49df69a73142a0" /><Relationship Type="http://schemas.openxmlformats.org/officeDocument/2006/relationships/notesSlide" Target="/ppt/notesSlides/notesSlide2.xml" Id="R3470f0e07aef4d6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dc7f1a4e3b40d7" /><Relationship Type="http://schemas.openxmlformats.org/officeDocument/2006/relationships/notesSlide" Target="/ppt/notesSlides/notesSlide3.xml" Id="R3ee221035def41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5f1fe206748e3" /><Relationship Type="http://schemas.openxmlformats.org/officeDocument/2006/relationships/notesSlide" Target="/ppt/notesSlides/notesSlide4.xml" Id="R4224055af9984e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76712c73f4bf2" /><Relationship Type="http://schemas.openxmlformats.org/officeDocument/2006/relationships/notesSlide" Target="/ppt/notesSlides/notesSlide5.xml" Id="Rddbf5c998e9c40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20d3d329614591" /><Relationship Type="http://schemas.openxmlformats.org/officeDocument/2006/relationships/notesSlide" Target="/ppt/notesSlides/notesSlide6.xml" Id="R573a314c9cb143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b2bd99fe1e492d" /><Relationship Type="http://schemas.openxmlformats.org/officeDocument/2006/relationships/notesSlide" Target="/ppt/notesSlides/notesSlide7.xml" Id="R8fb3bfb2c2d441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3ccca4b998462e" /><Relationship Type="http://schemas.openxmlformats.org/officeDocument/2006/relationships/notesSlide" Target="/ppt/notesSlides/notesSlide8.xml" Id="Re59d04b8e00f451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781009272e437c" /><Relationship Type="http://schemas.openxmlformats.org/officeDocument/2006/relationships/notesSlide" Target="/ppt/notesSlides/notesSlide9.xml" Id="R7912339cc8e7407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2d7760aded4ab6" /><Relationship Type="http://schemas.openxmlformats.org/officeDocument/2006/relationships/notesSlide" Target="/ppt/notesSlides/notesSlide10.xml" Id="R0e2e5112424a4e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77a15ef0ef48c8" /><Relationship Type="http://schemas.openxmlformats.org/officeDocument/2006/relationships/notesSlide" Target="/ppt/notesSlides/notesSlide11.xml" Id="R8f526312dcd64a6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5b43d1f6b48ec" /><Relationship Type="http://schemas.openxmlformats.org/officeDocument/2006/relationships/notesSlide" Target="/ppt/notesSlides/notesSlide12.xml" Id="R2712bd5204f54a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EE0CC-2327-4786-9E1B-5BBFEDE52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3A15F5-1EDC-4BAB-8D1F-CD179109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17AE48-8888-452D-9FB7-A2F1DE9B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60486B-AE5D-47C9-BD1A-D8495732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9126E1-03C3-4201-834E-59B9D352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9601063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EB8143-50F9-4B03-A1BA-7E9B7A13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EBBDB7-083B-4770-BEE4-94FEE55C7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211CF5-4FBD-4FFE-B82D-AE3D67EB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81F2A5-C1D0-4868-9187-D6752CAC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696929-91A1-4851-BE0B-B2EFAB22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FD1476-9F66-4963-AF1E-C216A6F0B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D1B8D3-C27E-47FB-9CC6-3F7605A28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Apply cell theory and microscopy principles to the study of cells.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CD33D8-693A-4685-9455-9CC34B4E4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1D4D52-8E31-4993-92BE-78BB9C6E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Compare prokaryotic, animal and plant cell structures.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D0D711-6F94-4D16-81C9-D9E95581D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CD6D95-23C9-40AB-8855-23597D237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how organelles divide cellular work into coordinated compartments.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35E9F3-AA4E-4E2F-8876-A6885C6B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033446-3F89-4033-B547-697C009C9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Trace proteins through the endomembrane system and describe cytoskeletal functions.</a:t>
            </a:r>
          </a:p>
        </p:txBody>
      </p:sp>
    </p:spTree>
    <p:extLst>
      <p:ext uri="{BB962C8B-B14F-4D97-AF65-F5344CB8AC3E}">
        <p14:creationId xmlns:p14="http://schemas.microsoft.com/office/powerpoint/2010/main" val="9385751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38A042-2551-4CF0-9649-4123CEFB4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AB8CB-0199-4C43-82CC-E91F3C5E9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B9AF13-74DC-41CE-BEEF-90E07CEE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22B9EB-5FF3-42FE-85F3-BE5F5B92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B35F6A-1449-4590-B8C2-E45C5BBD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Cell theory and cell size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55FD91-27AE-4968-AF12-FCF92A243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9FB630-68B2-4663-85A3-B0DE9A6E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 theory states that organisms consist of cells, cells are life's basic unit and cells come from existing cells.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E762CE-5D8A-4527-833A-8CCEF993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7BDEB1-4B42-4447-94B0-11270633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Small cells maintain a high surface-area-to-volume ratio for efficient exchange.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A9AB4F-2154-4382-A452-292284E7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8FA4D5-E9A9-4ED9-9A7E-7A2D1A395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As a cell grows, volume increases faster than surface area and transport becomes less efficient.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A92FEA-9481-44A0-B73B-0D0C7BA4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362CA1-86FE-4E09-BA7A-4C570B3EC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 shapes reflect constraints from transport, support and specialized function.</a:t>
            </a:r>
          </a:p>
        </p:txBody>
      </p:sp>
    </p:spTree>
    <p:extLst>
      <p:ext uri="{BB962C8B-B14F-4D97-AF65-F5344CB8AC3E}">
        <p14:creationId xmlns:p14="http://schemas.microsoft.com/office/powerpoint/2010/main" val="2587604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1AF723-9B7C-4111-916D-FBCF9F3F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FD956D-801E-443A-B9B7-847F13C6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950F65-5B64-4ABA-B415-14B99ABA1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3D1B22-4BEC-45C1-B68B-BB5738E7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A9138B-DBB6-43E4-B5D3-A955253B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Microscopy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01D683-14B7-46D8-9B38-A1D4D6DA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120014-C1A7-4E0E-A1CB-8D3453A93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Light microscopes can view living cells but resolve less detail than electron microscopes.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8FB54D-962A-4A28-A56B-E0CC9BFA6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2E7AFD-CAFA-47BE-92F3-A6590519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Transmission electron microscopy reveals internal ultrastructure in thin sections.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B9EE3C-DD27-48DB-B516-ADB44BB7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3E5D99-0FFE-4B12-8CF1-F5B349EFC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Scanning electron microscopy produces detailed images of three-dimensional surfaces.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E1B539-48A0-43D4-A6FA-85334AE94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B76D55-8B82-4FBE-8B79-850A00F6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Magnification enlarges an image, while resolution separates two nearby points as distinct.</a:t>
            </a:r>
          </a:p>
        </p:txBody>
      </p:sp>
    </p:spTree>
    <p:extLst>
      <p:ext uri="{BB962C8B-B14F-4D97-AF65-F5344CB8AC3E}">
        <p14:creationId xmlns:p14="http://schemas.microsoft.com/office/powerpoint/2010/main" val="18587071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EF82CF-6AEE-432F-B06F-F1B0DD3B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9E5180-1CEE-4EB6-A269-70C337E7D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766C5E-5AA1-4A6F-AECA-7F498E32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9498D8-49B0-45EE-9D32-B532015AD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5883D0-312B-422F-9A84-9D5ED1E7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Prokaryotic cells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EDFD37-D427-4E31-836F-3DCED5C3E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74E607-456A-4255-8806-36D3F0B6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Bacteria and archaea lack a membrane-bound nucleus and keep DNA in a nucleoid region.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C109C1-E84A-4808-A051-39BA1A40B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CE4E93-1AB4-48AC-8C4F-43F0BAB0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Their plasma membrane encloses cytoplasm containing ribosomes and metabolic enzymes.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B45250-78CA-4AA4-8621-3159AABA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3178FF-5D87-4ED7-9AD9-FD8226E7B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Most have a cell wall; some also have capsules, pili or flagella.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D27EBF-D683-4247-98BC-56356D80B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7AAC4B-FF25-46F1-BFE6-7C9FB20FC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Prokaryotes remain small but can carry out every process required for independent life.</a:t>
            </a:r>
          </a:p>
        </p:txBody>
      </p:sp>
    </p:spTree>
    <p:extLst>
      <p:ext uri="{BB962C8B-B14F-4D97-AF65-F5344CB8AC3E}">
        <p14:creationId xmlns:p14="http://schemas.microsoft.com/office/powerpoint/2010/main" val="3477549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AAFE6E-34E3-489E-9535-773F4C31A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F7CB87-2564-4C0B-B456-CE04CDED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25DF46-D7ED-4341-A621-2BD9F7EF7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FF270-D412-4AE4-9AF3-3F7813843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8B73A9-D007-49E6-B477-43042A794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Nucleus and ribosomes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49D07D-5825-488F-AF19-47BD073E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9F182-209F-47BE-A908-9C02C2A9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nuclear envelope separates DNA from cytoplasm and contains pores that regulate exchange.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2494EF-0236-4053-9355-34C54E16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CE1F2F-618B-4D79-9235-15CFF40A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Chromatin combines DNA with proteins and condenses into chromosomes during division.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743C3C-1070-4AED-A020-24BD83E13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8A6D97-BD5E-43FF-88A1-68394E632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nucleolus produces ribosomal RNA and assembles ribosomal subunits.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AFBDCD-B340-4EC0-9CBE-1247B83D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3CD9EB-29C7-474B-A7D6-C16B6CAB8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Free ribosomes make cytosolic proteins, while bound ribosomes make secreted or membrane proteins.</a:t>
            </a:r>
          </a:p>
        </p:txBody>
      </p:sp>
    </p:spTree>
    <p:extLst>
      <p:ext uri="{BB962C8B-B14F-4D97-AF65-F5344CB8AC3E}">
        <p14:creationId xmlns:p14="http://schemas.microsoft.com/office/powerpoint/2010/main" val="405173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08FFEF-B969-4989-8EDE-58A2E8551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5AF772-AB10-44BD-BEE7-C89FBB3E8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BB4AEB-3B97-4BA6-A5C1-CE433CC8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C6D990-F2C0-40D6-860E-AF8106672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C169D2-9D14-4BB6-A306-8EDE9A8E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Endomembrane system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3CA3BE-D33B-4157-91D9-6605CE15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B75F61-6990-4565-8C2A-508C99CCE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Rough endoplasmic reticulum folds and modifies proteins entering the secretory pathway.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CAA4AB-7775-407A-9B9A-D6C76F66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4BA686-2619-4B0B-8248-0F52336FE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Smooth endoplasmic reticulum makes lipids, stores calcium and helps detoxify chemicals.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DBC5BE-045E-4A30-BB56-1A8CD77B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335029-421F-463A-ABE9-E81897EA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Golgi apparatus modifies, sorts and packages cargo into transport vesicles.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16176-D31A-459A-BFF5-B652EFA9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953D43-E4FC-43BC-903D-21CA88987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Lysosomes digest macromolecules and damaged cell parts using acidic hydrolytic enzymes.</a:t>
            </a:r>
          </a:p>
        </p:txBody>
      </p:sp>
    </p:spTree>
    <p:extLst>
      <p:ext uri="{BB962C8B-B14F-4D97-AF65-F5344CB8AC3E}">
        <p14:creationId xmlns:p14="http://schemas.microsoft.com/office/powerpoint/2010/main" val="3940072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AD7D73-48A5-4D2C-9AD3-9FE96C74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5E72F3-9459-4094-BE9D-109F6E14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97E3B5-2C35-48A3-9B55-F4AE989B7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C82DD-992F-46C4-9A6A-7E00E28E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982FA7-DFDA-469D-A071-CC6F210D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Energy organelles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E0256B-F39D-43A4-B07E-17C754BF4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A2C5B6-7F4E-4A31-97D9-E6010808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Mitochondria use fuel molecules and oxygen to produce ATP through cellular respiration.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D8495C-CFCB-4BC1-BEC1-9C05D1258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D09FBA-537C-4533-9BB3-3F391799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Chloroplasts capture light energy and build carbohydrates in plants and algae.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8FB5FB-DBD6-4DDA-823D-1FB80FB47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A3C47D-397F-46CF-AB38-3A17502A7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Both organelles have double membranes, circular DNA and bacterial-like ribosomes.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B055FF-7815-4A1E-AA5B-A0DCB6166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3BEEB5-4775-46B3-A3BA-0C008C08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These features support the endosymbiotic origin of mitochondria and chloroplasts.</a:t>
            </a:r>
          </a:p>
        </p:txBody>
      </p:sp>
    </p:spTree>
    <p:extLst>
      <p:ext uri="{BB962C8B-B14F-4D97-AF65-F5344CB8AC3E}">
        <p14:creationId xmlns:p14="http://schemas.microsoft.com/office/powerpoint/2010/main" val="13892489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248C5A-6820-4D0A-BFD5-9695C010B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CC15D6-3240-4F9E-A60A-DC27D5D18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300BF6-2982-493C-9B6F-3851007D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201906-4546-4870-B59C-945AF332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89DBAB-6B9B-4ED6-9DF2-0DB20727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Cytoskeleton and movement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F52A97-90B7-4098-99BA-CB35C643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7B2329-1C83-40F9-9FB6-CD7933410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Microfilaments support cell shape, muscle contraction and changes at the cell surface.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730C52-9A3D-4BF2-8F27-E75B25EE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64BBBA-84D2-418E-AF82-B9A999A0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Intermediate filaments resist tension and anchor structures such as the nucleus.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5C55C5-A17A-4B91-9E9D-1F82A3966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6B7A2F-E4A2-4CF6-B3B5-0776E163F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Microtubules organize organelles, form the mitotic spindle and support cilia and flagella.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1694A8-02B5-43EC-8500-036A7821B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B7FBFB-F7D4-4F68-A1FB-07DFB281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Motor proteins walk along cytoskeletal tracks while carrying vesicles and cell components.</a:t>
            </a:r>
          </a:p>
        </p:txBody>
      </p:sp>
    </p:spTree>
    <p:extLst>
      <p:ext uri="{BB962C8B-B14F-4D97-AF65-F5344CB8AC3E}">
        <p14:creationId xmlns:p14="http://schemas.microsoft.com/office/powerpoint/2010/main" val="2767650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8FB1F7-AAC5-462F-9D85-B270FBE1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557612-B309-41F8-8ED7-34C51EA06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F7FEDB-B5BF-4902-BD9D-7A1CB863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81F2E-0EAE-4B45-88F4-82EE53D5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4B310A-EF1D-411D-87B9-5EFE3B1C5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Plant cells and cell connections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4B977-E1FC-4560-B67B-39394F8E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8E72F4-ADDB-44BA-A50C-1E5ABE8EE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Plant cells have cellulose cell walls, chloroplasts and a large central vacuole.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D34849-49D7-450B-BEAA-04807796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14BF36-7189-4209-948D-4A0C3D006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central vacuole stores substances and maintains pressure that supports plant tissues.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6F3A02-474A-4E0E-9A85-ABAC35179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599E71-C3F7-4666-AB87-FD55FC6DE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Animal extracellular matrix proteins support adhesion, signaling and tissue organization.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3DDA9F-4810-4BE6-93B0-6B8CC26D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C51131-24BF-4E24-A2A3-6BEADBEF1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 junctions and plant plasmodesmata coordinate transport and communication between neighboring cells.</a:t>
            </a:r>
          </a:p>
        </p:txBody>
      </p:sp>
    </p:spTree>
    <p:extLst>
      <p:ext uri="{BB962C8B-B14F-4D97-AF65-F5344CB8AC3E}">
        <p14:creationId xmlns:p14="http://schemas.microsoft.com/office/powerpoint/2010/main" val="20316025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3BEF7D-9F77-4E3C-8863-51DAFFCC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C20B66-7C64-42C6-924A-EC694879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BF5C70-BAC6-4482-9774-2C3B8577B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371CE-F709-4EC6-A448-BE7A73AE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3AB454-2F6B-4505-9A47-1A00B885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Following a secreted digestive enzyme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B97CD-40FD-495D-A0EF-7562108E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875399-5E7D-4CA1-B933-1D0CCC02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nuclear gene is transcribed, and its messenger RNA exits through a nuclear pore.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702F3A-CCE6-4494-B6AD-81900A8B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F89510-50E1-4F07-9F19-E14482C33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signal sequence directs the translating ribosome to rough endoplasmic reticulum.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F2DF26-9B11-4731-AF57-2CD242433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1D1071-AA39-40A5-BF56-D4C483D5F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Transport vesicles carry the folded protein to the Golgi for modification and sorting.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9604C3-C46E-44ED-9D3F-BDDA61AC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9840BB-9AFD-4CBA-9A56-8B3817174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secretory vesicle fuses with the plasma membrane and releases the enzyme by exocytosis.</a:t>
            </a:r>
          </a:p>
        </p:txBody>
      </p:sp>
    </p:spTree>
    <p:extLst>
      <p:ext uri="{BB962C8B-B14F-4D97-AF65-F5344CB8AC3E}">
        <p14:creationId xmlns:p14="http://schemas.microsoft.com/office/powerpoint/2010/main" val="12728384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2CC8CA-D132-42E5-95D7-B87B0A60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FE0FB4-9E7E-4A30-BFBF-E1331D77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Cellular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42C394-989A-449E-BA64-1A488210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63F5E-3555-4978-A88C-11C7C1659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FAD955-2F08-4178-A491-91ED9332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D3564F-5AD8-4158-BA4C-5E4923402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D6D557-8B85-4274-A6D9-6003635C2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All cells share a membrane, cytoplasm, DNA and ribosomes, but eukaryotes contain membrane-bound organelles.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9B8C0-2F79-495E-BCAD-C0A371136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Compartmentalization concentrates enzymes and separates incompatible processes.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C9D511-FD46-43D0-90ED-EF7919D3C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The endomembrane system builds and routes proteins and lipids.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7BEE73-8889-4C6A-AEC8-D2F4C662D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The cytoskeleton provides support, transport, movement and organization.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58AB6A-9811-469C-968C-ACC3BFCE0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Why does a large cell face an exchange problem?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A49A12-8FBC-464B-9FBA-EEF6C956C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Which microscope would show internal membrane detail most clearly?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6A5CD9-881F-42B1-A07B-28354973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How does a prokaryotic cell differ from a eukaryotic cell?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7A03BD-FEAC-492F-96CA-2DF6F187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What evidence supports the endosymbiotic theory?</a:t>
            </a:r>
          </a:p>
        </p:txBody>
      </p:sp>
    </p:spTree>
    <p:extLst>
      <p:ext uri="{BB962C8B-B14F-4D97-AF65-F5344CB8AC3E}">
        <p14:creationId xmlns:p14="http://schemas.microsoft.com/office/powerpoint/2010/main" val="5857055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2026-09-19T14:46:50.8890000Z</dcterms:created>
  <dcterms:modified xsi:type="dcterms:W3CDTF">2026-09-19T14:46:50.8890000Z</dcterms:modified>
</coreProperties>
</file>