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545e886f8a4cc9" /><Relationship Type="http://schemas.openxmlformats.org/officeDocument/2006/relationships/extended-properties" Target="/docProps/app.xml" Id="R64a4edae36f1425c" /><Relationship Type="http://schemas.openxmlformats.org/officeDocument/2006/relationships/officeDocument" Target="/ppt/presentation.xml" Id="Re6726c93cf4349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0ab990fbac44f9"/>
  </p:sldMasterIdLst>
  <p:notesMasterIdLst>
    <p:notesMasterId xmlns:r="http://schemas.openxmlformats.org/officeDocument/2006/relationships" r:id="Rd269e3f20f964027"/>
  </p:notesMasterIdLst>
  <p:sldIdLst>
    <p:sldId xmlns:r="http://schemas.openxmlformats.org/officeDocument/2006/relationships" id="256" r:id="Rbf9e07a6363741ed"/>
    <p:sldId xmlns:r="http://schemas.openxmlformats.org/officeDocument/2006/relationships" id="257" r:id="R23367deca2b1487f"/>
    <p:sldId xmlns:r="http://schemas.openxmlformats.org/officeDocument/2006/relationships" id="258" r:id="R252f66e860744159"/>
    <p:sldId xmlns:r="http://schemas.openxmlformats.org/officeDocument/2006/relationships" id="259" r:id="R01495ad116034503"/>
    <p:sldId xmlns:r="http://schemas.openxmlformats.org/officeDocument/2006/relationships" id="260" r:id="Ra11c201931094298"/>
    <p:sldId xmlns:r="http://schemas.openxmlformats.org/officeDocument/2006/relationships" id="261" r:id="R6c44d2a9019341d7"/>
    <p:sldId xmlns:r="http://schemas.openxmlformats.org/officeDocument/2006/relationships" id="262" r:id="R12ca235c7b184aa6"/>
    <p:sldId xmlns:r="http://schemas.openxmlformats.org/officeDocument/2006/relationships" id="263" r:id="Rcc3a12c059c640c7"/>
    <p:sldId xmlns:r="http://schemas.openxmlformats.org/officeDocument/2006/relationships" id="264" r:id="R2883991d747b4d0e"/>
    <p:sldId xmlns:r="http://schemas.openxmlformats.org/officeDocument/2006/relationships" id="265" r:id="R8375b08c29414da6"/>
    <p:sldId xmlns:r="http://schemas.openxmlformats.org/officeDocument/2006/relationships" id="266" r:id="R3ce06a36be274ffc"/>
    <p:sldId xmlns:r="http://schemas.openxmlformats.org/officeDocument/2006/relationships" id="267" r:id="R38aaacec887b41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fff9d32a6c4ee5" /><Relationship Type="http://schemas.openxmlformats.org/officeDocument/2006/relationships/slideMaster" Target="/ppt/slideMasters/slideMaster1.xml" Id="R0b0ab990fbac44f9" /><Relationship Type="http://schemas.openxmlformats.org/officeDocument/2006/relationships/notesMaster" Target="/ppt/notesMasters/notesMaster1.xml" Id="Rd269e3f20f964027" /><Relationship Type="http://schemas.openxmlformats.org/officeDocument/2006/relationships/presProps" Target="/ppt/presProps.xml" Id="R727bc09f27c24c3f" /><Relationship Type="http://schemas.openxmlformats.org/officeDocument/2006/relationships/tableStyles" Target="/ppt/tableStyles.xml" Id="Rb3829c7faa974212" /><Relationship Type="http://schemas.openxmlformats.org/officeDocument/2006/relationships/slide" Target="/ppt/slides/slide1.xml" Id="Rbf9e07a6363741ed" /><Relationship Type="http://schemas.openxmlformats.org/officeDocument/2006/relationships/slide" Target="/ppt/slides/slide2.xml" Id="R23367deca2b1487f" /><Relationship Type="http://schemas.openxmlformats.org/officeDocument/2006/relationships/slide" Target="/ppt/slides/slide3.xml" Id="R252f66e860744159" /><Relationship Type="http://schemas.openxmlformats.org/officeDocument/2006/relationships/slide" Target="/ppt/slides/slide4.xml" Id="R01495ad116034503" /><Relationship Type="http://schemas.openxmlformats.org/officeDocument/2006/relationships/slide" Target="/ppt/slides/slide5.xml" Id="Ra11c201931094298" /><Relationship Type="http://schemas.openxmlformats.org/officeDocument/2006/relationships/slide" Target="/ppt/slides/slide6.xml" Id="R6c44d2a9019341d7" /><Relationship Type="http://schemas.openxmlformats.org/officeDocument/2006/relationships/slide" Target="/ppt/slides/slide7.xml" Id="R12ca235c7b184aa6" /><Relationship Type="http://schemas.openxmlformats.org/officeDocument/2006/relationships/slide" Target="/ppt/slides/slide8.xml" Id="Rcc3a12c059c640c7" /><Relationship Type="http://schemas.openxmlformats.org/officeDocument/2006/relationships/slide" Target="/ppt/slides/slide9.xml" Id="R2883991d747b4d0e" /><Relationship Type="http://schemas.openxmlformats.org/officeDocument/2006/relationships/slide" Target="/ppt/slides/slide10.xml" Id="R8375b08c29414da6" /><Relationship Type="http://schemas.openxmlformats.org/officeDocument/2006/relationships/slide" Target="/ppt/slides/slide11.xml" Id="R3ce06a36be274ffc" /><Relationship Type="http://schemas.openxmlformats.org/officeDocument/2006/relationships/slide" Target="/ppt/slides/slide12.xml" Id="R38aaacec887b41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6d802070f94a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10aaee1f0e0435c" /><Relationship Type="http://schemas.openxmlformats.org/officeDocument/2006/relationships/notesMaster" Target="/ppt/notesMasters/notesMaster1.xml" Id="R9d094dda26b243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57c8745b6c4988" /><Relationship Type="http://schemas.openxmlformats.org/officeDocument/2006/relationships/notesMaster" Target="/ppt/notesMasters/notesMaster1.xml" Id="R08244e67d3304f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0978ce062945a0" /><Relationship Type="http://schemas.openxmlformats.org/officeDocument/2006/relationships/notesMaster" Target="/ppt/notesMasters/notesMaster1.xml" Id="R2790d4a0b9234b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a7a9937a14418b" /><Relationship Type="http://schemas.openxmlformats.org/officeDocument/2006/relationships/notesMaster" Target="/ppt/notesMasters/notesMaster1.xml" Id="R9b3a9a00413242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7700d0a301472f" /><Relationship Type="http://schemas.openxmlformats.org/officeDocument/2006/relationships/notesMaster" Target="/ppt/notesMasters/notesMaster1.xml" Id="R354d46e72d1848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8061eefdb94dc0" /><Relationship Type="http://schemas.openxmlformats.org/officeDocument/2006/relationships/notesMaster" Target="/ppt/notesMasters/notesMaster1.xml" Id="R06a5bf27928545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1fe62e46f764afb" /><Relationship Type="http://schemas.openxmlformats.org/officeDocument/2006/relationships/notesMaster" Target="/ppt/notesMasters/notesMaster1.xml" Id="R2e123126f70e45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2de55fe4d84b95" /><Relationship Type="http://schemas.openxmlformats.org/officeDocument/2006/relationships/notesMaster" Target="/ppt/notesMasters/notesMaster1.xml" Id="R2179504dca6c4f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16c5b6c16f94d02" /><Relationship Type="http://schemas.openxmlformats.org/officeDocument/2006/relationships/notesMaster" Target="/ppt/notesMasters/notesMaster1.xml" Id="Rc9b40a628c85453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fa1c8d462ef498e" /><Relationship Type="http://schemas.openxmlformats.org/officeDocument/2006/relationships/notesMaster" Target="/ppt/notesMasters/notesMaster1.xml" Id="Reb1ced892e5543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195218a6707475e" /><Relationship Type="http://schemas.openxmlformats.org/officeDocument/2006/relationships/notesMaster" Target="/ppt/notesMasters/notesMaster1.xml" Id="R83a97a8ef14548b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9c80d2f3de14b62" /><Relationship Type="http://schemas.openxmlformats.org/officeDocument/2006/relationships/notesMaster" Target="/ppt/notesMasters/notesMaster1.xml" Id="R8b24c4de9c104d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"Atoms and elements"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"Isotopes and ions"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"Chemical bonds"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"Chemical reactions"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"Water structure and cohesion"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"Water as a solvent and temperature buffer"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"Acids, bases and buffers"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"Carbon chemistry"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https://openstax.org/books/biology-2e/pages/2-introduction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79a04e27e64d9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96fd07e5ef4cde" /><Relationship Type="http://schemas.openxmlformats.org/officeDocument/2006/relationships/slideLayout" Target="/ppt/slideLayouts/slideLayout1.xml" Id="R86eb77656c0d47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eb77656c0d47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1ddb39ecbc4f45" /><Relationship Type="http://schemas.openxmlformats.org/officeDocument/2006/relationships/notesSlide" Target="/ppt/notesSlides/notesSlide1.xml" Id="R69f93a73419644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4a8a00ccc4769" /><Relationship Type="http://schemas.openxmlformats.org/officeDocument/2006/relationships/notesSlide" Target="/ppt/notesSlides/notesSlide2.xml" Id="R9df5f3c6b6c94e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f337967154ce8" /><Relationship Type="http://schemas.openxmlformats.org/officeDocument/2006/relationships/notesSlide" Target="/ppt/notesSlides/notesSlide3.xml" Id="R3fcd6e974d6144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3ed80bc6d4ca1" /><Relationship Type="http://schemas.openxmlformats.org/officeDocument/2006/relationships/notesSlide" Target="/ppt/notesSlides/notesSlide4.xml" Id="R1570b805838b4c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17a6f67cd46f5" /><Relationship Type="http://schemas.openxmlformats.org/officeDocument/2006/relationships/notesSlide" Target="/ppt/notesSlides/notesSlide5.xml" Id="Rb89faa6f4bc44ee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2136c627f4857" /><Relationship Type="http://schemas.openxmlformats.org/officeDocument/2006/relationships/notesSlide" Target="/ppt/notesSlides/notesSlide6.xml" Id="R79cf33db143a47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b68eaf1ceb4350" /><Relationship Type="http://schemas.openxmlformats.org/officeDocument/2006/relationships/notesSlide" Target="/ppt/notesSlides/notesSlide7.xml" Id="R112a6172858a4e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756c557f24526" /><Relationship Type="http://schemas.openxmlformats.org/officeDocument/2006/relationships/notesSlide" Target="/ppt/notesSlides/notesSlide8.xml" Id="R88992e15f042436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892773fae4d0b" /><Relationship Type="http://schemas.openxmlformats.org/officeDocument/2006/relationships/notesSlide" Target="/ppt/notesSlides/notesSlide9.xml" Id="R97fac4dc92dd4f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51130977794449" /><Relationship Type="http://schemas.openxmlformats.org/officeDocument/2006/relationships/notesSlide" Target="/ppt/notesSlides/notesSlide10.xml" Id="R2468255870e04d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022801b8464f5f" /><Relationship Type="http://schemas.openxmlformats.org/officeDocument/2006/relationships/notesSlide" Target="/ppt/notesSlides/notesSlide11.xml" Id="Rca0afea633f2428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441d7660b14359" /><Relationship Type="http://schemas.openxmlformats.org/officeDocument/2006/relationships/notesSlide" Target="/ppt/notesSlides/notesSlide12.xml" Id="Rdc0c53775d6a4f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593979-B1AD-4690-A6CB-5A64F1615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9A8CF-45A5-4A67-A94D-DCCCE3A1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244836-D4CB-428C-B5F8-C37CF0D5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32B31-6758-4928-B0AB-3F74FB35A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411A21-3DF7-435C-B94C-8B9A3C4C0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9184462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CCAAE6-335D-4BF3-B6E1-682174FD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747A46-7025-4CEE-AB03-727AF77FB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07A4AB-EC92-4E7F-B05C-E666B189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6A6C9-16C3-48E4-99E5-C64A5840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67A417-5A92-4FEC-AD21-C3E98CB0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AD7BA3-DBC0-4CCE-ADF7-88D0BAB6B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D4D8EC-91AA-40B7-AAF0-9462CAEC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atomic structure and valence electrons to explain chemical bonding.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34F091-8459-4A28-BDD0-B78B0751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C6EA0-FEB0-4128-BFAE-DDA6C8B6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Relate water's molecular polarity to its biological properties.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74D193-2467-4DD4-A9B9-FABF4D79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02F39F-4729-45B6-AFC8-421199A1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the pH scale and explain how buffers resist change.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701038-96C6-471D-9507-5255E5CD6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DDDC5F-133A-4CDF-80DA-B2D4F3E80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why carbon can build diverse molecules required by cells.</a:t>
            </a:r>
          </a:p>
        </p:txBody>
      </p:sp>
    </p:spTree>
    <p:extLst>
      <p:ext uri="{BB962C8B-B14F-4D97-AF65-F5344CB8AC3E}">
        <p14:creationId xmlns:p14="http://schemas.microsoft.com/office/powerpoint/2010/main" val="5721724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AC7A03-C7F9-4EFB-A325-B6AC80BD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BB7C8C-C035-4A10-9436-459C108E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802C8A-944A-44CE-93B6-99BA03AC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D39A80-691F-4F4E-BA2B-F9ABB722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7456F6-DB75-4C4E-A320-45C05EA13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Atoms and elements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4CCB3E-4FD5-42F1-A475-5E2CF4A6C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7C607-5A36-4BDB-8BD6-82ADA8DCF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element contains one type of atom, defined by the number of protons in its nucleus.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E4923-EB21-478F-BC6A-D66703F6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E6BBAE-4643-45CD-A0D5-E0FDB457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Protons carry positive charge, neutrons are neutral and electrons occupy energy levels around the nucleus.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477558-1DA7-476E-A781-667B3EA5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D06AAF-E57F-4E3A-A0A5-146EC2D1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atomic number equals proton count, while mass number equals protons plus neutrons.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F2F2A7-2704-4631-98FF-3233B855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D9E161-D545-4040-8CC2-406281434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Carbon, hydrogen, oxygen, nitrogen, phosphorus and sulfur make up most biological matter.</a:t>
            </a:r>
          </a:p>
        </p:txBody>
      </p:sp>
    </p:spTree>
    <p:extLst>
      <p:ext uri="{BB962C8B-B14F-4D97-AF65-F5344CB8AC3E}">
        <p14:creationId xmlns:p14="http://schemas.microsoft.com/office/powerpoint/2010/main" val="5382371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FDCEA5-908B-4693-9B10-64BE2E664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D703E7-3DD5-47EB-BE14-71EB99CD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2F87D2-EB13-4C19-803F-F6E0AE31B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66C71-95FB-4E82-A0C9-98720F0E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8DB0C7-8C54-451F-A9F3-039F0805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Isotopes and 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5FED0-E103-43EC-BCE0-A22FA4D3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60C44-B57A-4596-8809-23EFAA07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Isotopes of an element contain the same number of protons but different numbers of neutrons.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51116B-FA06-478C-9046-ECDC5451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9B7BBA-15A3-4FCC-859C-0B0F4822E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Radioisotopes decay at predictable rates and can trace molecules or estimate the age of biological material.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F7869A-6F04-429D-BB71-A34D5E06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B55A82-8073-43FA-AFCD-1104789F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atom becomes a cation when it loses electrons and an anion when it gains electrons.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8F974E-3D68-4E7A-8361-DBA69587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D41B6F-E778-4EEA-9C08-2A9BEA6D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Ion concentrations influence nerve signaling, muscle contraction, water balance and enzyme activity.</a:t>
            </a:r>
          </a:p>
        </p:txBody>
      </p:sp>
    </p:spTree>
    <p:extLst>
      <p:ext uri="{BB962C8B-B14F-4D97-AF65-F5344CB8AC3E}">
        <p14:creationId xmlns:p14="http://schemas.microsoft.com/office/powerpoint/2010/main" val="4068732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84BDE5-0C05-40EF-BDDA-8A5EC41F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52B952-17EB-4226-9F02-1D27EF73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68DE3A-B21A-461C-BC33-780D107C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873AC-F166-40DE-9B69-3B2C4FF0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F6831-F7C5-478B-BD85-FFA137028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Chemical bonds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D945A-FD1C-41C3-8370-FBC88E6A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9A2AC5-59F8-4DA2-B82D-D7EB7B9CB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Covalent bonds form when atoms share electron pairs and can be nonpolar or polar.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91AB3-9C41-49D1-B86C-5137AC12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163BE3-2C45-4987-B755-BCA2DB88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Ionic attractions form between oppositely charged ions after electron transfer.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85BC8-2CC0-4338-9576-0EA00238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A060D0-F6BF-4C37-A1F7-50BA406E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Hydrogen bonds are individually weak but collectively stabilize water, proteins and DNA.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92C496-CE36-45DF-A496-FEA958EB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CFBF6F-C967-4040-9AB8-0D5DAE00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Molecular shape and charge distribution determine how a substance interacts with other molecules.</a:t>
            </a:r>
          </a:p>
        </p:txBody>
      </p:sp>
    </p:spTree>
    <p:extLst>
      <p:ext uri="{BB962C8B-B14F-4D97-AF65-F5344CB8AC3E}">
        <p14:creationId xmlns:p14="http://schemas.microsoft.com/office/powerpoint/2010/main" val="19966866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54CA32-CABA-415F-9905-66359DD83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5343CE-E284-4722-A3AB-7EA0F6DC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BF78B-2305-4B0D-B361-367D1FB5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6E242-010D-483F-AF69-88DDFD75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560AE4-B417-4075-8188-9345A1921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Chemical reactions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66D548-CC3E-4FFB-ADC4-2A8680221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8C0EE5-D2F0-4791-8F3F-36C0BFC7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Reactants rearrange into products while atoms and total mass remain conserved.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FBEB3C-94BA-4C64-9A16-F1E7B2DD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98A91-C2B6-4252-931A-7D75C2C0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Some reactions release usable energy, while others require an energy input.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37DC03-F77E-43E3-A3C3-873BC780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60F0E-F7E0-45D9-95AC-C459F19C8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Reversible reactions move in both directions and can reach dynamic equilibrium.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52F6CC-B880-43B9-BFC4-2FF032BE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FD1252-F3B8-4CB9-AEA0-33C4EC18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Cells regulate reaction pathways with enzymes instead of relying on damaging changes in temperature.</a:t>
            </a:r>
          </a:p>
        </p:txBody>
      </p:sp>
    </p:spTree>
    <p:extLst>
      <p:ext uri="{BB962C8B-B14F-4D97-AF65-F5344CB8AC3E}">
        <p14:creationId xmlns:p14="http://schemas.microsoft.com/office/powerpoint/2010/main" val="8784431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DF93B5-1658-4789-A220-AE23DC03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61CFF6-FD05-4822-A276-AC2CAEF7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D1D05C-82E6-4625-9CD5-47CDA57A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EF98AE-0E8E-4ADA-A8D2-F9C9064D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5D0755-CB27-440D-94A8-D5372D0B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Water structure and cohesion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FBD9FF-7C1B-4B61-915E-463779DA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A68DD-06EB-4E73-84B6-C361760F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Oxygen attracts shared electrons more strongly than hydrogen, making water a polar molecule.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A9F436-9304-4F3F-93D1-D934F8FC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3532BA-1E1E-498D-83C3-AC6A2DD62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Hydrogen bonding causes cohesion between water molecules and adhesion to other polar surfaces.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D302D1-E539-4083-8AEB-82EBF306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136595-0F76-46BB-86A4-A3548717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Surface tension results from strong cohesion at the boundary between water and air.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B018C1-74B5-4F36-8301-55E243A6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4512A7-DDE6-4146-AF59-9E3B29D1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Capillary movement helps water travel through narrow plant vessels against gravity.</a:t>
            </a:r>
          </a:p>
        </p:txBody>
      </p:sp>
    </p:spTree>
    <p:extLst>
      <p:ext uri="{BB962C8B-B14F-4D97-AF65-F5344CB8AC3E}">
        <p14:creationId xmlns:p14="http://schemas.microsoft.com/office/powerpoint/2010/main" val="20729918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213435-5C2A-4CAF-B04A-FD56B997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9BF48B-3933-4D64-94AA-5E6297C49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2F6E2A-1FA9-42D1-811A-FC5AD3CB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9E0315-E31C-4352-B314-34701FE15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B05153-2B59-4361-A57F-735FAD65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Water as a solvent and temperature buffer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E4AC09-01F9-4D8C-81F3-C4678399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C5C2FF-06C4-431E-A37B-97396EDB4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Water surrounds ions and polar molecules, separating them into a solution.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863AAF-62FD-455E-B68C-24F5BCAD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BAFFD8-BACC-446B-91F6-909611A66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Hydrophobic substances cluster away from water and help create cell membranes.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C5F8A6-F188-42FA-B031-49ABA8DB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404EEE-5F02-499F-8E8E-93A1A71A8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Water absorbs substantial heat before its temperature rises because hydrogen bonds must be disrupted.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5A04C-7FB4-4573-829C-CD826FF7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376BBE-AB84-4F25-B358-D7EF0F5A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Evaporation removes high-energy molecules and cools surfaces such as skin and leaves.</a:t>
            </a:r>
          </a:p>
        </p:txBody>
      </p:sp>
    </p:spTree>
    <p:extLst>
      <p:ext uri="{BB962C8B-B14F-4D97-AF65-F5344CB8AC3E}">
        <p14:creationId xmlns:p14="http://schemas.microsoft.com/office/powerpoint/2010/main" val="14170788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A4D63A-4D96-447F-AD08-C6954892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45985-1AF7-49C8-93D3-452D6DD6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B7738-6482-439E-BFD4-3D79A615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AD0614-807C-49E0-9025-AE275D22A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1E80E-19EB-44AC-8BD2-2764B94B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Acids, bases and buffers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25876E-4633-4EBF-924E-A9893D3B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5DB72-48A7-4C14-B8DB-967F9F37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Acids increase hydrogen ion concentration, while bases reduce it or increase hydroxide 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1E2F9E-9078-415C-B510-17D9B0C9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C6C0D-7F74-4A1D-A99B-4B1FD290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Each whole pH unit represents a tenfold change in hydrogen ion concentration.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5462A7-4A17-4EF1-880D-891AD4D5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F47F56-5EEA-4B24-A45A-E6E9C87D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Most enzymes function within a narrow pH range because charge affects protein shape.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A9E310-D8F0-4F55-9438-96A2E234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B30BEA-F5F4-4009-81AE-8E70F145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Buffers accept or release hydrogen ions, limiting sudden pH change in cells and body fluids.</a:t>
            </a:r>
          </a:p>
        </p:txBody>
      </p:sp>
    </p:spTree>
    <p:extLst>
      <p:ext uri="{BB962C8B-B14F-4D97-AF65-F5344CB8AC3E}">
        <p14:creationId xmlns:p14="http://schemas.microsoft.com/office/powerpoint/2010/main" val="4607412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BCF05D-FD50-41FE-8234-9310B0A4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77368D-625B-4BF7-98EA-04D28589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AE2186-B659-4CDB-A2C8-18E744F6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99BB6B-C337-48D9-9B8E-C9AF371B0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FA280-0CEC-4753-BB02-B6AE6448A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Carbon chemistry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6AF335-FB72-4BAB-B7C9-0C75D978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8A1441-BC7D-4BAE-93C3-EBF7E1AF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Carbon forms four covalent bonds, allowing chains, branches, rings and double bonds.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2508F2-6F25-4D6B-852F-22E9AE56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811737-5843-46BA-A846-B8C81152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Hydrocarbons store chemical energy but interact poorly with water unless other groups are attached.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2A406-1705-4830-9127-3CF8C69C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9EDD67-2DD8-45AB-A2A1-6BE169512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Functional groups such as hydroxyl, carboxyl, amino and phosphate groups change molecular behavior.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618074-E15A-4F7E-A478-D87F7ED71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3E194-CD62-45F5-85D7-18B539CE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Different arrangements of the same atoms produce isomers with distinct biological effects.</a:t>
            </a:r>
          </a:p>
        </p:txBody>
      </p:sp>
    </p:spTree>
    <p:extLst>
      <p:ext uri="{BB962C8B-B14F-4D97-AF65-F5344CB8AC3E}">
        <p14:creationId xmlns:p14="http://schemas.microsoft.com/office/powerpoint/2010/main" val="21032448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8317B3-7B67-4C94-9901-48ECEFD6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A26D02-73C3-4827-9192-98877EF6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824FB4-2EEF-4A48-8F21-29A023A2C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45575F-1BCD-4F93-9F18-F78D5283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F29CA-028B-4E64-B173-3B2BE0D7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How blood resists pH change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59E14D-15CA-435F-ACC7-9443DC03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6AC996-A385-4C5C-B67E-2147454E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Cellular respiration adds carbon dioxide to blood, where some forms carbonic acid.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FF20A0-0FA0-4419-9C8B-A88BB3F4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CE023F-8553-4D46-87D2-BAB4DBDB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bicarbonate buffer system can bind excess hydrogen ions or release them when pH rises.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97D2F9-FCC6-4640-B17C-E1DE7FDF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0853E9-6F06-44E0-9BB9-8FB702CC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Lungs adjust carbon dioxide removal, while kidneys regulate bicarbonate and hydrogen ion balance.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428B6F-75B7-4FD0-9C7B-388C2300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F94C3-C8B7-490C-AA64-B0385202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Severe pH change alters protein function, so buffering and organ regulation work together.</a:t>
            </a:r>
          </a:p>
        </p:txBody>
      </p:sp>
    </p:spTree>
    <p:extLst>
      <p:ext uri="{BB962C8B-B14F-4D97-AF65-F5344CB8AC3E}">
        <p14:creationId xmlns:p14="http://schemas.microsoft.com/office/powerpoint/2010/main" val="6968851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8B3D11-1C47-44F1-BE75-E04C5254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F9392-8C42-41DE-A3ED-AE735BFC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Chemistry of Life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EE2FD8-6492-4AB8-AF3B-146AF40F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9F13E-0699-4BB3-82E9-DA57267A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452783-4E9A-4164-A997-E628BBDF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55725D-99E3-43F6-8DED-B0F979DC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BE317-B090-46E2-A3AC-8389678B4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Atomic structure determines bonding, molecular shape and chemical reactivity.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46BE5-98D5-4252-9167-9CDC776C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Water's polarity explains cohesion, solvent behavior, temperature stability and evaporative cooling.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6F2C6F-70AB-46B8-BFEB-6AFDE06F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The logarithmic pH scale measures hydrogen ion concentration, and buffers limit rapid change.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6C8F5-17BB-4FB5-BE50-DB0E6416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Carbon's four bonds and functional groups generate the chemical diversity of living systems.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ADB9A7-52A3-4A40-A727-AD99BF97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How do isotopes differ from ions?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B1D9A0-58FD-4ABD-9559-23C1F5C2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Why does salt dissolve in water but oil does not?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1A497D-A9E6-4C1B-8037-A4AAF1E3E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How much more acidic is pH 3 than pH 5?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F5CBA9-1522-4DC0-B6DD-0247D63E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Which carbon property supports large biological molecules?</a:t>
            </a:r>
          </a:p>
        </p:txBody>
      </p:sp>
    </p:spTree>
    <p:extLst>
      <p:ext uri="{BB962C8B-B14F-4D97-AF65-F5344CB8AC3E}">
        <p14:creationId xmlns:p14="http://schemas.microsoft.com/office/powerpoint/2010/main" val="3641578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2026-09-19T14:46:43.3180000Z</dcterms:created>
  <dcterms:modified xsi:type="dcterms:W3CDTF">2026-09-19T14:46:43.3180000Z</dcterms:modified>
</coreProperties>
</file>