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2ae7b827e73460f" /><Relationship Type="http://schemas.openxmlformats.org/officeDocument/2006/relationships/extended-properties" Target="/docProps/app.xml" Id="R773e517a45674891" /><Relationship Type="http://schemas.openxmlformats.org/officeDocument/2006/relationships/officeDocument" Target="/ppt/presentation.xml" Id="R7ba5dde41ab64f5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525be363515432c"/>
  </p:sldMasterIdLst>
  <p:notesMasterIdLst>
    <p:notesMasterId xmlns:r="http://schemas.openxmlformats.org/officeDocument/2006/relationships" r:id="R5904dae5717f4710"/>
  </p:notesMasterIdLst>
  <p:sldIdLst>
    <p:sldId xmlns:r="http://schemas.openxmlformats.org/officeDocument/2006/relationships" id="256" r:id="R0f9e5caf9a604c80"/>
    <p:sldId xmlns:r="http://schemas.openxmlformats.org/officeDocument/2006/relationships" id="257" r:id="R96308157c3d34554"/>
    <p:sldId xmlns:r="http://schemas.openxmlformats.org/officeDocument/2006/relationships" id="258" r:id="R210eeb26acdb4dfa"/>
    <p:sldId xmlns:r="http://schemas.openxmlformats.org/officeDocument/2006/relationships" id="259" r:id="R18f361b84418415c"/>
    <p:sldId xmlns:r="http://schemas.openxmlformats.org/officeDocument/2006/relationships" id="260" r:id="Re6e0b6db2e184622"/>
    <p:sldId xmlns:r="http://schemas.openxmlformats.org/officeDocument/2006/relationships" id="261" r:id="Rcc5474fa078945ea"/>
    <p:sldId xmlns:r="http://schemas.openxmlformats.org/officeDocument/2006/relationships" id="262" r:id="R17bb882b75e64ac7"/>
    <p:sldId xmlns:r="http://schemas.openxmlformats.org/officeDocument/2006/relationships" id="263" r:id="R3ce0eff296194e2d"/>
    <p:sldId xmlns:r="http://schemas.openxmlformats.org/officeDocument/2006/relationships" id="264" r:id="R073d01b310a44c01"/>
    <p:sldId xmlns:r="http://schemas.openxmlformats.org/officeDocument/2006/relationships" id="265" r:id="R60683ba247844495"/>
    <p:sldId xmlns:r="http://schemas.openxmlformats.org/officeDocument/2006/relationships" id="266" r:id="R73aa31de4bc84bcb"/>
    <p:sldId xmlns:r="http://schemas.openxmlformats.org/officeDocument/2006/relationships" id="267" r:id="Ra6b3074fdcf84fb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2e49d9f2ad640ed" /><Relationship Type="http://schemas.openxmlformats.org/officeDocument/2006/relationships/slideMaster" Target="/ppt/slideMasters/slideMaster1.xml" Id="R0525be363515432c" /><Relationship Type="http://schemas.openxmlformats.org/officeDocument/2006/relationships/notesMaster" Target="/ppt/notesMasters/notesMaster1.xml" Id="R5904dae5717f4710" /><Relationship Type="http://schemas.openxmlformats.org/officeDocument/2006/relationships/presProps" Target="/ppt/presProps.xml" Id="R431437615ac54dcf" /><Relationship Type="http://schemas.openxmlformats.org/officeDocument/2006/relationships/tableStyles" Target="/ppt/tableStyles.xml" Id="Rd4b1b162f84f47ec" /><Relationship Type="http://schemas.openxmlformats.org/officeDocument/2006/relationships/slide" Target="/ppt/slides/slide1.xml" Id="R0f9e5caf9a604c80" /><Relationship Type="http://schemas.openxmlformats.org/officeDocument/2006/relationships/slide" Target="/ppt/slides/slide2.xml" Id="R96308157c3d34554" /><Relationship Type="http://schemas.openxmlformats.org/officeDocument/2006/relationships/slide" Target="/ppt/slides/slide3.xml" Id="R210eeb26acdb4dfa" /><Relationship Type="http://schemas.openxmlformats.org/officeDocument/2006/relationships/slide" Target="/ppt/slides/slide4.xml" Id="R18f361b84418415c" /><Relationship Type="http://schemas.openxmlformats.org/officeDocument/2006/relationships/slide" Target="/ppt/slides/slide5.xml" Id="Re6e0b6db2e184622" /><Relationship Type="http://schemas.openxmlformats.org/officeDocument/2006/relationships/slide" Target="/ppt/slides/slide6.xml" Id="Rcc5474fa078945ea" /><Relationship Type="http://schemas.openxmlformats.org/officeDocument/2006/relationships/slide" Target="/ppt/slides/slide7.xml" Id="R17bb882b75e64ac7" /><Relationship Type="http://schemas.openxmlformats.org/officeDocument/2006/relationships/slide" Target="/ppt/slides/slide8.xml" Id="R3ce0eff296194e2d" /><Relationship Type="http://schemas.openxmlformats.org/officeDocument/2006/relationships/slide" Target="/ppt/slides/slide9.xml" Id="R073d01b310a44c01" /><Relationship Type="http://schemas.openxmlformats.org/officeDocument/2006/relationships/slide" Target="/ppt/slides/slide10.xml" Id="R60683ba247844495" /><Relationship Type="http://schemas.openxmlformats.org/officeDocument/2006/relationships/slide" Target="/ppt/slides/slide11.xml" Id="R73aa31de4bc84bcb" /><Relationship Type="http://schemas.openxmlformats.org/officeDocument/2006/relationships/slide" Target="/ppt/slides/slide12.xml" Id="Ra6b3074fdcf84fb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bf08468a20f486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5c9009c5f014c0c" /><Relationship Type="http://schemas.openxmlformats.org/officeDocument/2006/relationships/notesMaster" Target="/ppt/notesMasters/notesMaster1.xml" Id="R1532c0d35d914be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a39eb6512c84cec" /><Relationship Type="http://schemas.openxmlformats.org/officeDocument/2006/relationships/notesMaster" Target="/ppt/notesMasters/notesMaster1.xml" Id="Re93064502a87446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e2a9067d0de4b56" /><Relationship Type="http://schemas.openxmlformats.org/officeDocument/2006/relationships/notesMaster" Target="/ppt/notesMasters/notesMaster1.xml" Id="R53e2ed7889d04a0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2fa878a6ae34b2d" /><Relationship Type="http://schemas.openxmlformats.org/officeDocument/2006/relationships/notesMaster" Target="/ppt/notesMasters/notesMaster1.xml" Id="R97c4c213ad53414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32a1dc9f3234250" /><Relationship Type="http://schemas.openxmlformats.org/officeDocument/2006/relationships/notesMaster" Target="/ppt/notesMasters/notesMaster1.xml" Id="Ra5e70375a6d841d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a2243c5b7654896" /><Relationship Type="http://schemas.openxmlformats.org/officeDocument/2006/relationships/notesMaster" Target="/ppt/notesMasters/notesMaster1.xml" Id="Rf8301e2ff954454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bf9ae9bfa3742c8" /><Relationship Type="http://schemas.openxmlformats.org/officeDocument/2006/relationships/notesMaster" Target="/ppt/notesMasters/notesMaster1.xml" Id="R299876697dfc41d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23ce36ff6b64e2c" /><Relationship Type="http://schemas.openxmlformats.org/officeDocument/2006/relationships/notesMaster" Target="/ppt/notesMasters/notesMaster1.xml" Id="R117b0018c1854b0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1a2acf1ab90486b" /><Relationship Type="http://schemas.openxmlformats.org/officeDocument/2006/relationships/notesMaster" Target="/ppt/notesMasters/notesMaster1.xml" Id="R60a42e7d9e9849f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fff3982135f44e7" /><Relationship Type="http://schemas.openxmlformats.org/officeDocument/2006/relationships/notesMaster" Target="/ppt/notesMasters/notesMaster1.xml" Id="Rf8922474406a4fb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df92bee728349ec" /><Relationship Type="http://schemas.openxmlformats.org/officeDocument/2006/relationships/notesMaster" Target="/ppt/notesMasters/notesMaster1.xml" Id="R3e0cf9804242419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343804d3a1441f5" /><Relationship Type="http://schemas.openxmlformats.org/officeDocument/2006/relationships/notesMaster" Target="/ppt/notesMasters/notesMaster1.xml" Id="R24472164216a4be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https://openstax.org/books/biology-2e/pages/1-introduction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Preview these goals before teaching. Return to them during the final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"What biologists study"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"Characteristics of life"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"Levels of organization"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"Scientific investigation"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"Data and scientific reasoning"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"Evolution as a unifying idea"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"Diversity and classification"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"Energy, matter and systems"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Work through this application aloud. Ask students to justify each step with a concept from the lesson.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Use the synthesis statements as an answer framework. Require evidence and biological vocabulary in responses.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a7f103dd1c946c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994d5dceb54440c" /><Relationship Type="http://schemas.openxmlformats.org/officeDocument/2006/relationships/slideLayout" Target="/ppt/slideLayouts/slideLayout1.xml" Id="Rc05238792859447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05238792859447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c90a4bb1e84cc4" /><Relationship Type="http://schemas.openxmlformats.org/officeDocument/2006/relationships/notesSlide" Target="/ppt/notesSlides/notesSlide1.xml" Id="R3c6202770d58475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138f0a70b6447a" /><Relationship Type="http://schemas.openxmlformats.org/officeDocument/2006/relationships/notesSlide" Target="/ppt/notesSlides/notesSlide2.xml" Id="R48b0a9d5ee804d0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684cf9871e49a2" /><Relationship Type="http://schemas.openxmlformats.org/officeDocument/2006/relationships/notesSlide" Target="/ppt/notesSlides/notesSlide3.xml" Id="R181a378e7b47459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a9f49f91974c6b" /><Relationship Type="http://schemas.openxmlformats.org/officeDocument/2006/relationships/notesSlide" Target="/ppt/notesSlides/notesSlide4.xml" Id="R471c4cbd31c0417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50c0fed6c245ef" /><Relationship Type="http://schemas.openxmlformats.org/officeDocument/2006/relationships/notesSlide" Target="/ppt/notesSlides/notesSlide5.xml" Id="R5931898cc255431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0ceefa001446d3" /><Relationship Type="http://schemas.openxmlformats.org/officeDocument/2006/relationships/notesSlide" Target="/ppt/notesSlides/notesSlide6.xml" Id="R5028bd073c5447d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267459cc084303" /><Relationship Type="http://schemas.openxmlformats.org/officeDocument/2006/relationships/notesSlide" Target="/ppt/notesSlides/notesSlide7.xml" Id="Rdab91701ba534ba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dd9f2d82f34c30" /><Relationship Type="http://schemas.openxmlformats.org/officeDocument/2006/relationships/notesSlide" Target="/ppt/notesSlides/notesSlide8.xml" Id="R6b0cd21f2900480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27a0dd5f6548ab" /><Relationship Type="http://schemas.openxmlformats.org/officeDocument/2006/relationships/notesSlide" Target="/ppt/notesSlides/notesSlide9.xml" Id="R5e85df8d96fe476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46cf9b134f4d4c" /><Relationship Type="http://schemas.openxmlformats.org/officeDocument/2006/relationships/notesSlide" Target="/ppt/notesSlides/notesSlide10.xml" Id="R89921864a51f4db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88a81fe8d74b3d" /><Relationship Type="http://schemas.openxmlformats.org/officeDocument/2006/relationships/notesSlide" Target="/ppt/notesSlides/notesSlide11.xml" Id="R114591ccdd4e4f1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128a5ec7234f31" /><Relationship Type="http://schemas.openxmlformats.org/officeDocument/2006/relationships/notesSlide" Target="/ppt/notesSlides/notesSlide12.xml" Id="Rb800046d4b7c498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E83C6A-8D68-49AF-8A6A-6EB8E523D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933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BIOLOGY  •  COMPLETE LECTURE 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C8DEC9-8B04-4091-844D-D689A85ED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047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Introduction to Biology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2410B1-A0F8-446A-ADB6-F304D0209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6125"/>
            <a:ext cx="933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rPr>
              <a:t>8 lesson sections • application • chapter review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D391EA-6366-4CA7-92B5-DAE82FC9E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67350"/>
            <a:ext cx="857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AfterHour Study Resources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03C638-CAB2-4548-8796-BC9110AB5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Complete, editable lecture notes</a:t>
            </a:r>
          </a:p>
        </p:txBody>
      </p:sp>
    </p:spTree>
    <p:extLst>
      <p:ext uri="{BB962C8B-B14F-4D97-AF65-F5344CB8AC3E}">
        <p14:creationId xmlns:p14="http://schemas.microsoft.com/office/powerpoint/2010/main" val="147467430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AC7F17-B70B-40E3-BFB0-FC0CBFCD6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07F8F0-96C3-4DB1-A4D3-26954FD00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Introduction to Biology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743AC3-A092-432C-A172-A1789F33C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02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7145F3-5B55-4DF7-8742-A96B97039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FB6E33-9C6A-44A4-A5FD-3B2984633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Learning objectives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D81A8A-D905-4A68-9633-228DB5C79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5E1640-B125-4BCA-AAC4-1B3350884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Identify the shared characteristics of living systems and explain why no single trait defines life.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C35052-B48F-4E2F-968A-B9E5E4F1A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1BB104-20F2-46EB-9B99-6A4AF09A7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Connect biological organization from atoms and cells to the biosphere.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64163D-9D3A-47A0-B8C3-A202597A6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ACEC8A-02F4-4529-9362-66FF203DD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Design a controlled investigation and distinguish observations, hypotheses, predictions and conclusions.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9F7FD5-B88D-4688-9236-B38420A1A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44117B-259E-4C61-B843-22E01A682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Explain how evolution and energy flow connect all areas of biology.</a:t>
            </a:r>
          </a:p>
        </p:txBody>
      </p:sp>
    </p:spTree>
    <p:extLst>
      <p:ext uri="{BB962C8B-B14F-4D97-AF65-F5344CB8AC3E}">
        <p14:creationId xmlns:p14="http://schemas.microsoft.com/office/powerpoint/2010/main" val="183975136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1C0DE6-9A39-44F7-BB11-BC0C89194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B20864-0CDA-4E3D-ACA0-5D9FA1B66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Introduction to Biology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852591-5E04-448D-BE02-2CF438BAB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03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2A19F9-336E-4DD7-9C9C-57510BD4F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0D568E-4926-436C-9F3D-EBD771FB6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What biologists study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A0C715-0283-45E9-9D26-942C47DE2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0A7A69-2758-4279-AA97-C750D24A1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Biology examines living systems, their history and their interactions with the physical environment.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F3271E-D494-43DC-9AB3-C286BC516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D9E199-3CD7-471C-A9A4-D3EA4B798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Biologists ask questions at scales ranging from molecular reactions to global ecosystem change.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BA6DD0-87C8-4342-B770-36ADAB43A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AB999E-95B9-4105-BDFB-9A49155DD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New properties emerge when simpler components interact, so a tissue can do more than isolated cells.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5E22CE-0C2F-4AD4-911C-2622D6C4A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579502-08F0-4DB9-9806-64995B9AF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Structure provides clues to function, but experiments establish how a biological system actually works.</a:t>
            </a:r>
          </a:p>
        </p:txBody>
      </p:sp>
    </p:spTree>
    <p:extLst>
      <p:ext uri="{BB962C8B-B14F-4D97-AF65-F5344CB8AC3E}">
        <p14:creationId xmlns:p14="http://schemas.microsoft.com/office/powerpoint/2010/main" val="187380317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422920-8888-420B-BD2A-F9BFAFDDA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470EA9-D5F9-47CD-9D1C-BCA566897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Introduction to Biology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7DD134-2ED4-41A9-B62A-E72251ECA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04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3833B1-AF37-4050-95FE-9CC6D3854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E6A8B1-0E48-42B8-B4CD-ABF91359A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Characteristics of life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D801AC-76CF-4B7A-AE8D-32E2D42CD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ECB562-A762-48EB-AB31-F523D273D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Organisms consist of one or more cells that contain organized structures and genetic information.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B52E27-5CCE-47B5-BB25-12B19E1CE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175259-A28C-4F0D-B5D6-C9CAC8738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Living systems obtain and transform energy to build molecules, move materials and perform cellular work.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5DDA4D-787C-4A3A-9465-6808361DC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4DF779-9922-462F-863D-C034C7735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Homeostasis keeps internal conditions within ranges that support enzyme activity and cell survival.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D07561-3D39-433D-9FBE-AA679E112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5EBA43-C9B5-4904-87F6-9A4F6156E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Growth, reproduction, response to stimuli and evolution occur in different forms across living groups.</a:t>
            </a:r>
          </a:p>
        </p:txBody>
      </p:sp>
    </p:spTree>
    <p:extLst>
      <p:ext uri="{BB962C8B-B14F-4D97-AF65-F5344CB8AC3E}">
        <p14:creationId xmlns:p14="http://schemas.microsoft.com/office/powerpoint/2010/main" val="157694355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F33FD7-4A87-469A-8DDB-4062D5EF2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66E4B0-0F42-4B77-B6A1-3BE35413A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Introduction to Biology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FEB069-7451-48D4-B68B-F4C3EAC9B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05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368665-659B-4C3D-B6D9-A5B58396C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8F7EE0-EA7E-48D0-9E32-B2BE59508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Levels of organization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34B6B4-5382-4BFB-AD25-1C34B9190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59EC10-565D-46E5-8C77-44F9E2DDF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Atoms form molecules, molecules build organelles and organelles work together inside cells.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55E580-CF4A-452E-9417-317974512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1F168D-B7CB-4124-AF88-CCE0405F4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Similar cells form tissues, tissues combine into organs and organs cooperate in organ systems.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365373-3F18-4F0E-B9CE-40429310D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FDD9F4-6FB2-48A0-B677-7A8E0BC6E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population contains one species, while a community contains interacting populations in one area.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EB6596-600B-412E-837C-583CC1987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3DE3A1-B8F1-4010-930A-A1DE2DE5C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An ecosystem includes organisms and physical factors, and the biosphere includes all ecosystems on Earth.</a:t>
            </a:r>
          </a:p>
        </p:txBody>
      </p:sp>
    </p:spTree>
    <p:extLst>
      <p:ext uri="{BB962C8B-B14F-4D97-AF65-F5344CB8AC3E}">
        <p14:creationId xmlns:p14="http://schemas.microsoft.com/office/powerpoint/2010/main" val="627040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2317BC-523A-4C82-AB66-FD803F433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13B7E2-339C-4DC0-AF70-27C7F3152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Introduction to Biology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B08C0B-FF67-46DC-95F3-E19A250F6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06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C28E01-8D0D-45EE-8DE4-46F7A507B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E422B2-8F4B-469B-91DE-4D8D858FF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Scientific investigation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4E1401-7B76-442E-8242-744CDC982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71D403-4338-4413-81CA-2C739AAFE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testable question identifies variables that can be measured or compared with evidence.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E2C3DF-722D-4187-AE8B-82F47D35E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76D527-6823-4466-8090-817953492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hypothesis proposes an explanation, while a prediction states the expected result under specific conditions.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E09FFE-F01C-48BA-BCB3-73545F6E2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D1B28D-7311-47EE-B132-7A028928F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Controlled experiments change one independent variable and measure its effect on a dependent variable.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C5BA8B-5A30-460A-8009-B6233906F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11C0AA-FFE8-45E1-AA64-68B807F39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Repeated trials, adequate sample size and transparent methods help other scientists evaluate the result.</a:t>
            </a:r>
          </a:p>
        </p:txBody>
      </p:sp>
    </p:spTree>
    <p:extLst>
      <p:ext uri="{BB962C8B-B14F-4D97-AF65-F5344CB8AC3E}">
        <p14:creationId xmlns:p14="http://schemas.microsoft.com/office/powerpoint/2010/main" val="165185669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C1610E-7228-4DE1-B0C3-B88A40512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C7AEBB-834F-4F92-BB38-16C2E7FB8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Introduction to Biology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CFCF18-7BFA-45F3-B975-AA2907511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07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8E4CA1-D4E2-4DF3-A1D1-D415272FF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AAC55E-DF67-476D-A35D-3A291B1B0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Data and scientific reasoning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7B15B3-5EE4-4AEA-B681-DCB8D8842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352060-8DE8-4007-A82A-B690F3509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Quantitative observations use measurements, while qualitative observations describe nonnumerical features.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AA4114-9772-4A62-A98A-08BD57856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97EA5F-5579-4526-9BD6-86048A07F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Graphs reveal patterns, but correlation alone cannot demonstrate that one variable causes another.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803BDC-4A97-4306-B753-C58CFCC69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5C222C-B907-4EF4-ADF8-BCC50B9BF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Statistical analysis estimates whether a pattern is larger than expected from random sampling variation.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6B5509-B044-4861-A9A8-8317C0742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6FD499-DCAD-4E87-B9E6-35980668F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conclusion should match the evidence and acknowledge limitations, uncertainty and alternative explanations.</a:t>
            </a:r>
          </a:p>
        </p:txBody>
      </p:sp>
    </p:spTree>
    <p:extLst>
      <p:ext uri="{BB962C8B-B14F-4D97-AF65-F5344CB8AC3E}">
        <p14:creationId xmlns:p14="http://schemas.microsoft.com/office/powerpoint/2010/main" val="186422049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A76697-335A-4EF4-B7B5-DF24FE0A3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D69F9D-6549-45CE-A997-A60D27EB8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Introduction to Biology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FD8635-DCFD-4D55-B21C-301EBD38A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08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9BDE3E-7F7C-45FD-A10D-6BEEE9D72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9058CA-D025-4ADA-BD0B-DCFF28A34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Evolution as a unifying idea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4553B3-6B36-4675-8180-E4532FC71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D38A8F-FC50-46F8-9C1B-0B57E0CB9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Populations evolve when inherited traits change in frequency across generations.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736CE3-9D71-49CA-BE91-2553E9A50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4F24AF-FB6D-48B4-A42A-29D9DDCC8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Natural selection increases traits that improve reproductive success in a particular environment.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FF1C3E-2312-46EA-992E-E4950EFD4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A1278C-F584-45D4-A09A-7B839F2D5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Shared cellular chemistry and genetic code support common ancestry among all known organisms.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2BDEE9-B095-4298-81E1-79DF36FA8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52FD8D-C981-4362-BCAF-42D35DBAE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Evolution explains both biological similarities and the diversity produced by adaptation and speciation.</a:t>
            </a:r>
          </a:p>
        </p:txBody>
      </p:sp>
    </p:spTree>
    <p:extLst>
      <p:ext uri="{BB962C8B-B14F-4D97-AF65-F5344CB8AC3E}">
        <p14:creationId xmlns:p14="http://schemas.microsoft.com/office/powerpoint/2010/main" val="131524774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943C74-C7C2-4BA7-84C8-BCE0403D3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49C71B-EE97-4274-904B-931102A14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Introduction to Biology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EBEA9F-0197-465F-9BE9-B54C79D15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09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FA60FD-8F59-4328-83EB-18CBDA82D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2B0C92-9ACE-45A3-9810-3A89DE948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Diversity and classification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C15D99-98F6-4DEE-87AA-D897347AB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9E392B-C461-4752-A68C-2364E188B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Taxonomy names and groups organisms, while phylogenies represent hypotheses about evolutionary relationships.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877695-2EC5-4D16-9117-37CCB5C2A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228626-C6F3-4740-ADAD-C9C9F432B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The three domains are Bacteria, Archaea and Eukarya, based largely on cellular and molecular evidence.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408DCD-071E-4DC5-9544-0C35EBFE2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058B0F-3B03-4580-A920-48E5DA75E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scientific name combines genus and species, giving each described organism a consistent identifier.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793C70-47E7-49BA-9AF5-BFF361C53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5ECC0C-18D5-45EA-B231-31FCBA011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Classification changes when fossils, anatomy or DNA provide stronger evidence of relationships.</a:t>
            </a:r>
          </a:p>
        </p:txBody>
      </p:sp>
    </p:spTree>
    <p:extLst>
      <p:ext uri="{BB962C8B-B14F-4D97-AF65-F5344CB8AC3E}">
        <p14:creationId xmlns:p14="http://schemas.microsoft.com/office/powerpoint/2010/main" val="11709422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B428D3-172D-4246-994C-5AC9EB576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0927F3-D3B1-42A5-9E6C-D575482D5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Introduction to Biology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987235-7477-457E-A738-246E504C1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10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F8D212-C1C5-4C72-BB2B-2058CBC3A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741561-C714-4203-A2E2-4BC35B35C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Energy, matter and systems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3B2DF3-FAEF-46D1-8CDD-29BC45934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CF79E5-4D28-4940-89F0-2130BDE52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Most ecosystems receive energy as sunlight, which producers convert into chemical energy.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17B780-5FA2-4E84-9C93-7E6649E9E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92CF88-E3CA-4C29-8D81-5213C33B0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Energy flows through food webs and leaves as heat, while matter cycles between organisms and the environment.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DD49B7-4EE5-4211-90B6-384D2488B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AC9EB9-382D-4CA6-989D-A55604EC7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Negative feedback reduces a change and supports homeostasis, while positive feedback amplifies a process.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B6A19E-E6CB-4FDE-A9E5-A4E8A627D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563FDF-46A7-4F92-B964-57E7415D6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Systems thinking traces how a change in one component affects connected cells, organisms or ecosystems.</a:t>
            </a:r>
          </a:p>
        </p:txBody>
      </p:sp>
    </p:spTree>
    <p:extLst>
      <p:ext uri="{BB962C8B-B14F-4D97-AF65-F5344CB8AC3E}">
        <p14:creationId xmlns:p14="http://schemas.microsoft.com/office/powerpoint/2010/main" val="78446766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CA5FF4-0030-4529-9B70-7BE2C73F8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BBA42B-F021-4D7D-80CF-D8206F43C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Introduction to Biology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0B27F6-8D24-49B5-AD75-07BAD3A43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11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53C8C1-C347-4436-B580-5A8F127D5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13C073-DBC5-48E6-8F12-DF58456BF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Designing a fair seed-germination test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EFD333-DF82-4417-AC2C-C4EABC1ED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8FC522-C748-4940-9693-31B194C5B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Question: How does salt concentration affect the percentage of seeds that germinate in five days?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6BF21F-85D5-4C8C-A79F-803A8AFB3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402925-B2DD-4209-AFAD-2DCC3A6CD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Use identical seeds, containers, temperature, light and water volume; vary only salt concentration.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56E2BF-5B2D-47DD-8018-FB535E8C1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E081B8-19C0-4ABF-A865-06C4E4FE4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Include a zero-salt control, several treatment levels and multiple containers at each level.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546AAD-B8D2-4630-9A2A-B83B20302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E8825A-4206-4320-9954-6D910B5F2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Record germination daily, graph the percentage by treatment and discuss uncertainty before concluding.</a:t>
            </a:r>
          </a:p>
        </p:txBody>
      </p:sp>
    </p:spTree>
    <p:extLst>
      <p:ext uri="{BB962C8B-B14F-4D97-AF65-F5344CB8AC3E}">
        <p14:creationId xmlns:p14="http://schemas.microsoft.com/office/powerpoint/2010/main" val="100256490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7AE9E0-A236-4D19-B26C-1A8712E2B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161A49-38E4-44BE-B732-F4DF9C8FF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Introduction to Biology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95A193-12B4-4919-9066-E43918ED7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12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3D162C-E072-42A9-8397-B1E4929A6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EBBC8C-2D6C-4C0F-8C0E-2EA7B859E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Chapter synthesis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F8ED06-76FD-410A-9BCF-F4602D0B1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18110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Review questions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70CB0A-F62B-4405-8435-2A9939160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335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1. Life is organized, energy-dependent, regulated, responsive, reproductive and capable of evolution.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879AEF-9D98-4B21-9308-8DA0732AE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03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2. Biological explanations connect evidence across levels from molecules to ecosystems.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33B4D1-5B84-474B-A1ED-5936C95F6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671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3. Controlled studies isolate variables, while careful observation can reveal patterns that experiments later test.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2D8310-730E-4CCF-9EC0-6754CEE55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339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4. Evolution, information flow, energy transfer and structure-function relationships unite the subject.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41F944-E738-42D6-ADCE-FBE9B397F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7335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1. Why is a virus difficult to classify as living or nonliving?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B14146-FFA1-4017-BBDE-EA6CCF712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8003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2. How does a hypothesis differ from a prediction?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97819B-7A68-4D31-A318-B33BD951C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8671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3. Which experimental feature supports a cause-and-effect conclusion?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CCD09C-05B3-4DA9-8379-76487E753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9339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4. How can one environmental change affect several levels of organization?</a:t>
            </a:r>
          </a:p>
        </p:txBody>
      </p:sp>
    </p:spTree>
    <p:extLst>
      <p:ext uri="{BB962C8B-B14F-4D97-AF65-F5344CB8AC3E}">
        <p14:creationId xmlns:p14="http://schemas.microsoft.com/office/powerpoint/2010/main" val="472221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2026-09-19T14:46:38.9410000Z</dcterms:created>
  <dcterms:modified xsi:type="dcterms:W3CDTF">2026-09-19T14:46:38.9420000Z</dcterms:modified>
</coreProperties>
</file>